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5" r:id="rId8"/>
    <p:sldId id="276" r:id="rId9"/>
    <p:sldId id="262" r:id="rId10"/>
    <p:sldId id="263" r:id="rId11"/>
    <p:sldId id="264" r:id="rId12"/>
    <p:sldId id="265" r:id="rId13"/>
    <p:sldId id="266" r:id="rId14"/>
    <p:sldId id="267" r:id="rId15"/>
    <p:sldId id="268" r:id="rId16"/>
    <p:sldId id="269" r:id="rId17"/>
    <p:sldId id="270" r:id="rId18"/>
    <p:sldId id="272" r:id="rId19"/>
    <p:sldId id="274" r:id="rId20"/>
    <p:sldId id="271" r:id="rId21"/>
    <p:sldId id="273" r:id="rId22"/>
  </p:sldIdLst>
  <p:sldSz cx="18288000" cy="10287000"/>
  <p:notesSz cx="6858000" cy="9144000"/>
  <p:embeddedFontLst>
    <p:embeddedFont>
      <p:font typeface="Bodoni FLF" panose="020B0604020202020204"/>
      <p:regular r:id="rId23"/>
    </p:embeddedFont>
    <p:embeddedFont>
      <p:font typeface="Bodoni FLF Bold" panose="020B0604020202020204"/>
      <p:regular r:id="rId24"/>
    </p:embeddedFont>
    <p:embeddedFont>
      <p:font typeface="Open Sans Light" panose="020B0306030504020204" pitchFamily="34" charset="0"/>
      <p:regular r:id="rId25"/>
      <p:italic r:id="rId26"/>
    </p:embeddedFont>
    <p:embeddedFont>
      <p:font typeface="Poppins" panose="00000500000000000000" pitchFamily="2" charset="0"/>
      <p:regular r:id="rId27"/>
      <p:bold r:id="rId28"/>
      <p:italic r:id="rId29"/>
      <p:boldItalic r:id="rId30"/>
    </p:embeddedFont>
    <p:embeddedFont>
      <p:font typeface="Poppins Bold" panose="00000800000000000000" charset="0"/>
      <p:regular r:id="rId31"/>
    </p:embeddedFont>
    <p:embeddedFont>
      <p:font typeface="Poppins Light" panose="00000400000000000000" pitchFamily="2" charset="0"/>
      <p:regular r:id="rId32"/>
      <p:italic r:id="rId33"/>
    </p:embeddedFont>
    <p:embeddedFont>
      <p:font typeface="TAN New York"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2733704" y="2403302"/>
            <a:ext cx="4525596" cy="559645"/>
            <a:chOff x="0" y="0"/>
            <a:chExt cx="1191926" cy="147396"/>
          </a:xfrm>
        </p:grpSpPr>
        <p:sp>
          <p:nvSpPr>
            <p:cNvPr id="4" name="Freeform 4"/>
            <p:cNvSpPr/>
            <p:nvPr/>
          </p:nvSpPr>
          <p:spPr>
            <a:xfrm>
              <a:off x="0" y="0"/>
              <a:ext cx="1191926" cy="147396"/>
            </a:xfrm>
            <a:custGeom>
              <a:avLst/>
              <a:gdLst/>
              <a:ahLst/>
              <a:cxnLst/>
              <a:rect l="l" t="t" r="r" b="b"/>
              <a:pathLst>
                <a:path w="1191926" h="147396">
                  <a:moveTo>
                    <a:pt x="73698" y="0"/>
                  </a:moveTo>
                  <a:lnTo>
                    <a:pt x="1118228" y="0"/>
                  </a:lnTo>
                  <a:cubicBezTo>
                    <a:pt x="1137774" y="0"/>
                    <a:pt x="1156520" y="7765"/>
                    <a:pt x="1170341" y="21586"/>
                  </a:cubicBezTo>
                  <a:cubicBezTo>
                    <a:pt x="1184162" y="35407"/>
                    <a:pt x="1191926" y="54152"/>
                    <a:pt x="1191926" y="73698"/>
                  </a:cubicBezTo>
                  <a:lnTo>
                    <a:pt x="1191926" y="73698"/>
                  </a:lnTo>
                  <a:cubicBezTo>
                    <a:pt x="1191926" y="93244"/>
                    <a:pt x="1184162" y="111989"/>
                    <a:pt x="1170341" y="125810"/>
                  </a:cubicBezTo>
                  <a:cubicBezTo>
                    <a:pt x="1156520" y="139632"/>
                    <a:pt x="1137774" y="147396"/>
                    <a:pt x="1118228" y="147396"/>
                  </a:cubicBezTo>
                  <a:lnTo>
                    <a:pt x="73698" y="147396"/>
                  </a:lnTo>
                  <a:cubicBezTo>
                    <a:pt x="54152" y="147396"/>
                    <a:pt x="35407" y="139632"/>
                    <a:pt x="21586" y="125810"/>
                  </a:cubicBezTo>
                  <a:cubicBezTo>
                    <a:pt x="7765" y="111989"/>
                    <a:pt x="0" y="93244"/>
                    <a:pt x="0" y="73698"/>
                  </a:cubicBezTo>
                  <a:lnTo>
                    <a:pt x="0" y="73698"/>
                  </a:lnTo>
                  <a:cubicBezTo>
                    <a:pt x="0" y="54152"/>
                    <a:pt x="7765" y="35407"/>
                    <a:pt x="21586" y="21586"/>
                  </a:cubicBezTo>
                  <a:cubicBezTo>
                    <a:pt x="35407" y="7765"/>
                    <a:pt x="54152" y="0"/>
                    <a:pt x="73698" y="0"/>
                  </a:cubicBezTo>
                  <a:close/>
                </a:path>
              </a:pathLst>
            </a:custGeom>
            <a:solidFill>
              <a:srgbClr val="FFFFFF"/>
            </a:solidFill>
          </p:spPr>
          <p:txBody>
            <a:bodyPr/>
            <a:lstStyle/>
            <a:p>
              <a:endParaRPr lang="en-US"/>
            </a:p>
          </p:txBody>
        </p:sp>
        <p:sp>
          <p:nvSpPr>
            <p:cNvPr id="5" name="TextBox 5"/>
            <p:cNvSpPr txBox="1"/>
            <p:nvPr/>
          </p:nvSpPr>
          <p:spPr>
            <a:xfrm>
              <a:off x="0" y="-38100"/>
              <a:ext cx="1191926" cy="18549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962025"/>
            <a:ext cx="4251819" cy="408304"/>
          </a:xfrm>
          <a:prstGeom prst="rect">
            <a:avLst/>
          </a:prstGeom>
        </p:spPr>
        <p:txBody>
          <a:bodyPr lIns="0" tIns="0" rIns="0" bIns="0" rtlCol="0" anchor="t">
            <a:spAutoFit/>
          </a:bodyPr>
          <a:lstStyle/>
          <a:p>
            <a:pPr>
              <a:lnSpc>
                <a:spcPts val="3220"/>
              </a:lnSpc>
            </a:pPr>
            <a:r>
              <a:rPr lang="en-US" sz="2300" spc="345">
                <a:solidFill>
                  <a:srgbClr val="FFFFFF"/>
                </a:solidFill>
                <a:latin typeface="Bodoni FLF"/>
              </a:rPr>
              <a:t>MOVIES AND TV SHOWS</a:t>
            </a:r>
          </a:p>
        </p:txBody>
      </p:sp>
      <p:sp>
        <p:nvSpPr>
          <p:cNvPr id="7" name="TextBox 7"/>
          <p:cNvSpPr txBox="1"/>
          <p:nvPr/>
        </p:nvSpPr>
        <p:spPr>
          <a:xfrm>
            <a:off x="13040572" y="2555489"/>
            <a:ext cx="3911861" cy="322581"/>
          </a:xfrm>
          <a:prstGeom prst="rect">
            <a:avLst/>
          </a:prstGeom>
        </p:spPr>
        <p:txBody>
          <a:bodyPr lIns="0" tIns="0" rIns="0" bIns="0" rtlCol="0" anchor="t">
            <a:spAutoFit/>
          </a:bodyPr>
          <a:lstStyle/>
          <a:p>
            <a:pPr algn="ctr">
              <a:lnSpc>
                <a:spcPts val="2200"/>
              </a:lnSpc>
            </a:pPr>
            <a:r>
              <a:rPr lang="en-US" sz="2200">
                <a:solidFill>
                  <a:srgbClr val="251513"/>
                </a:solidFill>
                <a:latin typeface="Bodoni FLF"/>
              </a:rPr>
              <a:t>PROJECT 4 : TEAM 5</a:t>
            </a:r>
          </a:p>
        </p:txBody>
      </p:sp>
      <p:sp>
        <p:nvSpPr>
          <p:cNvPr id="8" name="AutoShape 8"/>
          <p:cNvSpPr/>
          <p:nvPr/>
        </p:nvSpPr>
        <p:spPr>
          <a:xfrm>
            <a:off x="6167416" y="1199515"/>
            <a:ext cx="11091884" cy="0"/>
          </a:xfrm>
          <a:prstGeom prst="line">
            <a:avLst/>
          </a:prstGeom>
          <a:ln w="38100" cap="flat">
            <a:solidFill>
              <a:srgbClr val="F8F5F1"/>
            </a:solidFill>
            <a:prstDash val="solid"/>
            <a:headEnd type="none" w="sm" len="sm"/>
            <a:tailEnd type="none" w="sm" len="sm"/>
          </a:ln>
        </p:spPr>
        <p:txBody>
          <a:bodyPr/>
          <a:lstStyle/>
          <a:p>
            <a:endParaRPr lang="en-US"/>
          </a:p>
        </p:txBody>
      </p:sp>
      <p:sp>
        <p:nvSpPr>
          <p:cNvPr id="9" name="TextBox 9"/>
          <p:cNvSpPr txBox="1"/>
          <p:nvPr/>
        </p:nvSpPr>
        <p:spPr>
          <a:xfrm>
            <a:off x="6047445" y="7643029"/>
            <a:ext cx="5983249" cy="2327954"/>
          </a:xfrm>
          <a:prstGeom prst="rect">
            <a:avLst/>
          </a:prstGeom>
        </p:spPr>
        <p:txBody>
          <a:bodyPr lIns="0" tIns="0" rIns="0" bIns="0" rtlCol="0" anchor="t">
            <a:spAutoFit/>
          </a:bodyPr>
          <a:lstStyle/>
          <a:p>
            <a:pPr algn="ctr">
              <a:lnSpc>
                <a:spcPts val="18150"/>
              </a:lnSpc>
            </a:pPr>
            <a:r>
              <a:rPr lang="en-US" sz="12964">
                <a:solidFill>
                  <a:srgbClr val="FFFFFF"/>
                </a:solidFill>
                <a:latin typeface="Bodoni FLF Bold"/>
              </a:rPr>
              <a:t>RATING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440"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F8F5F1"/>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23660" y="1719115"/>
            <a:ext cx="12640679" cy="8398769"/>
          </a:xfrm>
          <a:custGeom>
            <a:avLst/>
            <a:gdLst/>
            <a:ahLst/>
            <a:cxnLst/>
            <a:rect l="l" t="t" r="r" b="b"/>
            <a:pathLst>
              <a:path w="12640679" h="8398769">
                <a:moveTo>
                  <a:pt x="0" y="0"/>
                </a:moveTo>
                <a:lnTo>
                  <a:pt x="12640680" y="0"/>
                </a:lnTo>
                <a:lnTo>
                  <a:pt x="12640680" y="8398769"/>
                </a:lnTo>
                <a:lnTo>
                  <a:pt x="0" y="839876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247962" y="721678"/>
            <a:ext cx="10778994" cy="563880"/>
          </a:xfrm>
          <a:prstGeom prst="rect">
            <a:avLst/>
          </a:prstGeom>
        </p:spPr>
        <p:txBody>
          <a:bodyPr lIns="0" tIns="0" rIns="0" bIns="0" rtlCol="0" anchor="t">
            <a:spAutoFit/>
          </a:bodyPr>
          <a:lstStyle/>
          <a:p>
            <a:pPr>
              <a:lnSpc>
                <a:spcPts val="4620"/>
              </a:lnSpc>
            </a:pPr>
            <a:r>
              <a:rPr lang="en-US" sz="3300">
                <a:solidFill>
                  <a:srgbClr val="251513"/>
                </a:solidFill>
                <a:latin typeface="TAN New York Bold"/>
              </a:rPr>
              <a:t>Evolution of Movie Genre Popularity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440"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F8F5F1"/>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507951" y="1548927"/>
            <a:ext cx="12519006" cy="8317926"/>
          </a:xfrm>
          <a:custGeom>
            <a:avLst/>
            <a:gdLst/>
            <a:ahLst/>
            <a:cxnLst/>
            <a:rect l="l" t="t" r="r" b="b"/>
            <a:pathLst>
              <a:path w="12519006" h="8317926">
                <a:moveTo>
                  <a:pt x="0" y="0"/>
                </a:moveTo>
                <a:lnTo>
                  <a:pt x="12519005" y="0"/>
                </a:lnTo>
                <a:lnTo>
                  <a:pt x="12519005" y="8317927"/>
                </a:lnTo>
                <a:lnTo>
                  <a:pt x="0" y="831792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247962" y="721678"/>
            <a:ext cx="10778994" cy="563880"/>
          </a:xfrm>
          <a:prstGeom prst="rect">
            <a:avLst/>
          </a:prstGeom>
        </p:spPr>
        <p:txBody>
          <a:bodyPr lIns="0" tIns="0" rIns="0" bIns="0" rtlCol="0" anchor="t">
            <a:spAutoFit/>
          </a:bodyPr>
          <a:lstStyle/>
          <a:p>
            <a:pPr>
              <a:lnSpc>
                <a:spcPts val="4620"/>
              </a:lnSpc>
            </a:pPr>
            <a:r>
              <a:rPr lang="en-US" sz="3300">
                <a:solidFill>
                  <a:srgbClr val="251513"/>
                </a:solidFill>
                <a:latin typeface="TAN New York Bold"/>
              </a:rPr>
              <a:t>Evolution of TV Show Age Certification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440"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F8F5F1"/>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638115" y="1665129"/>
            <a:ext cx="12677856" cy="8416391"/>
          </a:xfrm>
          <a:custGeom>
            <a:avLst/>
            <a:gdLst/>
            <a:ahLst/>
            <a:cxnLst/>
            <a:rect l="l" t="t" r="r" b="b"/>
            <a:pathLst>
              <a:path w="12677856" h="8416391">
                <a:moveTo>
                  <a:pt x="0" y="0"/>
                </a:moveTo>
                <a:lnTo>
                  <a:pt x="12677855" y="0"/>
                </a:lnTo>
                <a:lnTo>
                  <a:pt x="12677855" y="8416391"/>
                </a:lnTo>
                <a:lnTo>
                  <a:pt x="0" y="841639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247962" y="721678"/>
            <a:ext cx="10778994" cy="563880"/>
          </a:xfrm>
          <a:prstGeom prst="rect">
            <a:avLst/>
          </a:prstGeom>
        </p:spPr>
        <p:txBody>
          <a:bodyPr lIns="0" tIns="0" rIns="0" bIns="0" rtlCol="0" anchor="t">
            <a:spAutoFit/>
          </a:bodyPr>
          <a:lstStyle/>
          <a:p>
            <a:pPr>
              <a:lnSpc>
                <a:spcPts val="4620"/>
              </a:lnSpc>
            </a:pPr>
            <a:r>
              <a:rPr lang="en-US" sz="3300">
                <a:solidFill>
                  <a:srgbClr val="251513"/>
                </a:solidFill>
                <a:latin typeface="TAN New York Bold"/>
              </a:rPr>
              <a:t>Evolution of Movie Age Certification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3900"/>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D9BC9B"/>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331607" y="1924169"/>
            <a:ext cx="12986577" cy="6438662"/>
          </a:xfrm>
          <a:custGeom>
            <a:avLst/>
            <a:gdLst/>
            <a:ahLst/>
            <a:cxnLst/>
            <a:rect l="l" t="t" r="r" b="b"/>
            <a:pathLst>
              <a:path w="12986577" h="6438662">
                <a:moveTo>
                  <a:pt x="0" y="0"/>
                </a:moveTo>
                <a:lnTo>
                  <a:pt x="12986578" y="0"/>
                </a:lnTo>
                <a:lnTo>
                  <a:pt x="12986578" y="6438662"/>
                </a:lnTo>
                <a:lnTo>
                  <a:pt x="0" y="643866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984817" y="577598"/>
            <a:ext cx="17303183" cy="1144905"/>
          </a:xfrm>
          <a:prstGeom prst="rect">
            <a:avLst/>
          </a:prstGeom>
        </p:spPr>
        <p:txBody>
          <a:bodyPr lIns="0" tIns="0" rIns="0" bIns="0" rtlCol="0" anchor="t">
            <a:spAutoFit/>
          </a:bodyPr>
          <a:lstStyle/>
          <a:p>
            <a:pPr algn="ctr">
              <a:lnSpc>
                <a:spcPts val="4620"/>
              </a:lnSpc>
            </a:pPr>
            <a:r>
              <a:rPr lang="en-US" sz="3300">
                <a:solidFill>
                  <a:srgbClr val="251513"/>
                </a:solidFill>
                <a:latin typeface="TAN New York"/>
              </a:rPr>
              <a:t>How has the number of TV shows and movies released each year changed over time?</a:t>
            </a:r>
          </a:p>
        </p:txBody>
      </p:sp>
      <p:sp>
        <p:nvSpPr>
          <p:cNvPr id="7" name="TextBox 7"/>
          <p:cNvSpPr txBox="1"/>
          <p:nvPr/>
        </p:nvSpPr>
        <p:spPr>
          <a:xfrm>
            <a:off x="0" y="7998813"/>
            <a:ext cx="18288000" cy="1775460"/>
          </a:xfrm>
          <a:prstGeom prst="rect">
            <a:avLst/>
          </a:prstGeom>
        </p:spPr>
        <p:txBody>
          <a:bodyPr lIns="0" tIns="0" rIns="0" bIns="0" rtlCol="0" anchor="t">
            <a:spAutoFit/>
          </a:bodyPr>
          <a:lstStyle/>
          <a:p>
            <a:pPr algn="ctr">
              <a:lnSpc>
                <a:spcPts val="4899"/>
              </a:lnSpc>
            </a:pPr>
            <a:endParaRPr/>
          </a:p>
          <a:p>
            <a:pPr algn="ctr">
              <a:lnSpc>
                <a:spcPts val="3080"/>
              </a:lnSpc>
            </a:pPr>
            <a:r>
              <a:rPr lang="en-US" sz="2200">
                <a:solidFill>
                  <a:srgbClr val="251513"/>
                </a:solidFill>
                <a:latin typeface="Poppins"/>
              </a:rPr>
              <a:t> Result: This visualization reveals trends in the production of TV shows and movies over the years.</a:t>
            </a:r>
          </a:p>
          <a:p>
            <a:pPr algn="ctr">
              <a:lnSpc>
                <a:spcPts val="3080"/>
              </a:lnSpc>
            </a:pPr>
            <a:r>
              <a:rPr lang="en-US" sz="2200">
                <a:solidFill>
                  <a:srgbClr val="251513"/>
                </a:solidFill>
                <a:latin typeface="Poppins"/>
              </a:rPr>
              <a:t>Based on the line charts depicting release year trend, from the movie data we can see an uptrend depicting an increase in the number of movies released over the years with the greatest release number in 2019 after which we experience a downward trend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440"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D9BC9B"/>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65539" y="1520740"/>
            <a:ext cx="14613985" cy="7245520"/>
          </a:xfrm>
          <a:custGeom>
            <a:avLst/>
            <a:gdLst/>
            <a:ahLst/>
            <a:cxnLst/>
            <a:rect l="l" t="t" r="r" b="b"/>
            <a:pathLst>
              <a:path w="14613985" h="7245520">
                <a:moveTo>
                  <a:pt x="0" y="0"/>
                </a:moveTo>
                <a:lnTo>
                  <a:pt x="14613985" y="0"/>
                </a:lnTo>
                <a:lnTo>
                  <a:pt x="14613985" y="7245520"/>
                </a:lnTo>
                <a:lnTo>
                  <a:pt x="0" y="724552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391707" y="234140"/>
            <a:ext cx="12761648" cy="1144905"/>
          </a:xfrm>
          <a:prstGeom prst="rect">
            <a:avLst/>
          </a:prstGeom>
        </p:spPr>
        <p:txBody>
          <a:bodyPr lIns="0" tIns="0" rIns="0" bIns="0" rtlCol="0" anchor="t">
            <a:spAutoFit/>
          </a:bodyPr>
          <a:lstStyle/>
          <a:p>
            <a:pPr algn="ctr">
              <a:lnSpc>
                <a:spcPts val="4620"/>
              </a:lnSpc>
            </a:pPr>
            <a:r>
              <a:rPr lang="en-US" sz="3300">
                <a:solidFill>
                  <a:srgbClr val="251513"/>
                </a:solidFill>
                <a:latin typeface="TAN New York Bold"/>
              </a:rPr>
              <a:t>How has the number of TV shows and movies released each year changed over time?</a:t>
            </a:r>
          </a:p>
        </p:txBody>
      </p:sp>
      <p:sp>
        <p:nvSpPr>
          <p:cNvPr id="7" name="TextBox 7"/>
          <p:cNvSpPr txBox="1"/>
          <p:nvPr/>
        </p:nvSpPr>
        <p:spPr>
          <a:xfrm>
            <a:off x="1168673" y="9201150"/>
            <a:ext cx="15950654" cy="391795"/>
          </a:xfrm>
          <a:prstGeom prst="rect">
            <a:avLst/>
          </a:prstGeom>
        </p:spPr>
        <p:txBody>
          <a:bodyPr lIns="0" tIns="0" rIns="0" bIns="0" rtlCol="0" anchor="t">
            <a:spAutoFit/>
          </a:bodyPr>
          <a:lstStyle/>
          <a:p>
            <a:pPr algn="ctr">
              <a:lnSpc>
                <a:spcPts val="3079"/>
              </a:lnSpc>
              <a:spcBef>
                <a:spcPct val="0"/>
              </a:spcBef>
            </a:pPr>
            <a:r>
              <a:rPr lang="en-US" sz="2199">
                <a:solidFill>
                  <a:srgbClr val="251513"/>
                </a:solidFill>
                <a:latin typeface="Poppins Light"/>
              </a:rPr>
              <a:t>The TV shows data follows a similar trend with the greatest release year in 2021 after which a decline is experienced.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40986" y="5728545"/>
            <a:ext cx="5488493" cy="4558455"/>
            <a:chOff x="0" y="0"/>
            <a:chExt cx="1445529" cy="1200581"/>
          </a:xfrm>
        </p:grpSpPr>
        <p:sp>
          <p:nvSpPr>
            <p:cNvPr id="3" name="Freeform 3"/>
            <p:cNvSpPr/>
            <p:nvPr/>
          </p:nvSpPr>
          <p:spPr>
            <a:xfrm>
              <a:off x="0" y="0"/>
              <a:ext cx="1445529" cy="1200581"/>
            </a:xfrm>
            <a:custGeom>
              <a:avLst/>
              <a:gdLst/>
              <a:ahLst/>
              <a:cxnLst/>
              <a:rect l="l" t="t" r="r" b="b"/>
              <a:pathLst>
                <a:path w="1445529" h="1200581">
                  <a:moveTo>
                    <a:pt x="0" y="0"/>
                  </a:moveTo>
                  <a:lnTo>
                    <a:pt x="1445529" y="0"/>
                  </a:lnTo>
                  <a:lnTo>
                    <a:pt x="1445529" y="1200581"/>
                  </a:lnTo>
                  <a:lnTo>
                    <a:pt x="0" y="1200581"/>
                  </a:lnTo>
                  <a:close/>
                </a:path>
              </a:pathLst>
            </a:custGeom>
            <a:solidFill>
              <a:srgbClr val="68463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38100"/>
              <a:ext cx="1445529" cy="123868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3029478" y="-244372"/>
            <a:ext cx="5570615" cy="6135430"/>
            <a:chOff x="0" y="0"/>
            <a:chExt cx="1467158" cy="1615916"/>
          </a:xfrm>
        </p:grpSpPr>
        <p:sp>
          <p:nvSpPr>
            <p:cNvPr id="6" name="Freeform 6"/>
            <p:cNvSpPr/>
            <p:nvPr/>
          </p:nvSpPr>
          <p:spPr>
            <a:xfrm>
              <a:off x="0" y="0"/>
              <a:ext cx="1467158" cy="1615916"/>
            </a:xfrm>
            <a:custGeom>
              <a:avLst/>
              <a:gdLst/>
              <a:ahLst/>
              <a:cxnLst/>
              <a:rect l="l" t="t" r="r" b="b"/>
              <a:pathLst>
                <a:path w="1467158" h="1615916">
                  <a:moveTo>
                    <a:pt x="0" y="0"/>
                  </a:moveTo>
                  <a:lnTo>
                    <a:pt x="1467158" y="0"/>
                  </a:lnTo>
                  <a:lnTo>
                    <a:pt x="1467158" y="1615916"/>
                  </a:lnTo>
                  <a:lnTo>
                    <a:pt x="0" y="1615916"/>
                  </a:lnTo>
                  <a:close/>
                </a:path>
              </a:pathLst>
            </a:custGeom>
            <a:solidFill>
              <a:srgbClr val="68463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1467158" cy="165401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7540986" y="44710"/>
            <a:ext cx="5488493" cy="5683835"/>
            <a:chOff x="0" y="0"/>
            <a:chExt cx="1445529" cy="1496977"/>
          </a:xfrm>
        </p:grpSpPr>
        <p:sp>
          <p:nvSpPr>
            <p:cNvPr id="10" name="Freeform 10"/>
            <p:cNvSpPr/>
            <p:nvPr/>
          </p:nvSpPr>
          <p:spPr>
            <a:xfrm>
              <a:off x="0" y="0"/>
              <a:ext cx="1445529" cy="1496977"/>
            </a:xfrm>
            <a:custGeom>
              <a:avLst/>
              <a:gdLst/>
              <a:ahLst/>
              <a:cxnLst/>
              <a:rect l="l" t="t" r="r" b="b"/>
              <a:pathLst>
                <a:path w="1445529" h="1496977">
                  <a:moveTo>
                    <a:pt x="0" y="0"/>
                  </a:moveTo>
                  <a:lnTo>
                    <a:pt x="1445529" y="0"/>
                  </a:lnTo>
                  <a:lnTo>
                    <a:pt x="1445529" y="1496977"/>
                  </a:lnTo>
                  <a:lnTo>
                    <a:pt x="0" y="1496977"/>
                  </a:lnTo>
                  <a:close/>
                </a:path>
              </a:pathLst>
            </a:custGeom>
            <a:solidFill>
              <a:srgbClr val="D9BC9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1445529" cy="153507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13029478" y="5891058"/>
            <a:ext cx="5258522" cy="4395942"/>
            <a:chOff x="0" y="0"/>
            <a:chExt cx="1384960" cy="1157779"/>
          </a:xfrm>
        </p:grpSpPr>
        <p:sp>
          <p:nvSpPr>
            <p:cNvPr id="14" name="Freeform 14"/>
            <p:cNvSpPr/>
            <p:nvPr/>
          </p:nvSpPr>
          <p:spPr>
            <a:xfrm>
              <a:off x="0" y="0"/>
              <a:ext cx="1384960" cy="1157779"/>
            </a:xfrm>
            <a:custGeom>
              <a:avLst/>
              <a:gdLst/>
              <a:ahLst/>
              <a:cxnLst/>
              <a:rect l="l" t="t" r="r" b="b"/>
              <a:pathLst>
                <a:path w="1384960" h="1157779">
                  <a:moveTo>
                    <a:pt x="0" y="0"/>
                  </a:moveTo>
                  <a:lnTo>
                    <a:pt x="1384960" y="0"/>
                  </a:lnTo>
                  <a:lnTo>
                    <a:pt x="1384960" y="1157779"/>
                  </a:lnTo>
                  <a:lnTo>
                    <a:pt x="0" y="1157779"/>
                  </a:lnTo>
                  <a:close/>
                </a:path>
              </a:pathLst>
            </a:custGeom>
            <a:solidFill>
              <a:srgbClr val="D9BC9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38100"/>
              <a:ext cx="1384960" cy="119587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6"/>
          <p:cNvSpPr txBox="1"/>
          <p:nvPr/>
        </p:nvSpPr>
        <p:spPr>
          <a:xfrm>
            <a:off x="1028700" y="971550"/>
            <a:ext cx="5546088" cy="481330"/>
          </a:xfrm>
          <a:prstGeom prst="rect">
            <a:avLst/>
          </a:prstGeom>
        </p:spPr>
        <p:txBody>
          <a:bodyPr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en-US" sz="2800" b="0" i="0" u="none" strike="noStrike" kern="1200" cap="none" spc="0" normalizeH="0" baseline="0" noProof="0">
                <a:ln>
                  <a:noFill/>
                </a:ln>
                <a:solidFill>
                  <a:srgbClr val="251513"/>
                </a:solidFill>
                <a:effectLst/>
                <a:uLnTx/>
                <a:uFillTx/>
                <a:latin typeface="TAN New York Bold"/>
                <a:ea typeface="+mn-ea"/>
                <a:cs typeface="+mn-cs"/>
              </a:rPr>
              <a:t>Analysis Questions</a:t>
            </a:r>
          </a:p>
        </p:txBody>
      </p:sp>
      <p:sp>
        <p:nvSpPr>
          <p:cNvPr id="17" name="TextBox 17"/>
          <p:cNvSpPr txBox="1"/>
          <p:nvPr/>
        </p:nvSpPr>
        <p:spPr>
          <a:xfrm>
            <a:off x="512973" y="2390632"/>
            <a:ext cx="6715920" cy="4238083"/>
          </a:xfrm>
          <a:prstGeom prst="rect">
            <a:avLst/>
          </a:prstGeom>
        </p:spPr>
        <p:txBody>
          <a:bodyPr wrap="square" lIns="0" tIns="0" rIns="0" bIns="0" rtlCol="0" anchor="t">
            <a:spAutoFit/>
          </a:bodyPr>
          <a:lstStyle/>
          <a:p>
            <a:pPr marL="738841" marR="0" lvl="1" indent="-457200" algn="just" defTabSz="914400" rtl="0" eaLnBrk="1" fontAlgn="auto" latinLnBrk="0" hangingPunct="1">
              <a:lnSpc>
                <a:spcPts val="3652"/>
              </a:lnSpc>
              <a:spcBef>
                <a:spcPts val="0"/>
              </a:spcBef>
              <a:spcAft>
                <a:spcPts val="0"/>
              </a:spcAft>
              <a:buClrTx/>
              <a:buSzTx/>
              <a:buFont typeface="Arial" panose="020B0604020202020204" pitchFamily="34" charset="0"/>
              <a:buChar char="•"/>
              <a:tabLst/>
              <a:defRPr/>
            </a:pPr>
            <a:r>
              <a:rPr kumimoji="0" lang="en-US" sz="2608" b="0" i="0" u="none" strike="noStrike" kern="1200" cap="none" spc="0" normalizeH="0" baseline="0" noProof="0" dirty="0">
                <a:ln>
                  <a:noFill/>
                </a:ln>
                <a:solidFill>
                  <a:srgbClr val="251513"/>
                </a:solidFill>
                <a:effectLst/>
                <a:uLnTx/>
                <a:uFillTx/>
                <a:latin typeface="Open Sans Light"/>
                <a:ea typeface="+mn-ea"/>
                <a:cs typeface="+mn-cs"/>
              </a:rPr>
              <a:t>Which production countries have the most diverse genres?</a:t>
            </a:r>
          </a:p>
          <a:p>
            <a:pPr marL="738841" marR="0" lvl="1" indent="-457200" algn="just" defTabSz="914400" rtl="0" eaLnBrk="1" fontAlgn="auto" latinLnBrk="0" hangingPunct="1">
              <a:lnSpc>
                <a:spcPts val="3652"/>
              </a:lnSpc>
              <a:spcBef>
                <a:spcPts val="0"/>
              </a:spcBef>
              <a:spcAft>
                <a:spcPts val="0"/>
              </a:spcAft>
              <a:buClrTx/>
              <a:buSzTx/>
              <a:buFont typeface="Arial" panose="020B0604020202020204" pitchFamily="34" charset="0"/>
              <a:buChar char="•"/>
              <a:tabLst/>
              <a:defRPr/>
            </a:pPr>
            <a:r>
              <a:rPr kumimoji="0" lang="en-US" sz="2608" b="0" i="0" u="none" strike="noStrike" kern="1200" cap="none" spc="0" normalizeH="0" baseline="0" noProof="0" dirty="0">
                <a:ln>
                  <a:noFill/>
                </a:ln>
                <a:solidFill>
                  <a:srgbClr val="251513"/>
                </a:solidFill>
                <a:effectLst/>
                <a:uLnTx/>
                <a:uFillTx/>
                <a:latin typeface="Open Sans Light"/>
                <a:ea typeface="+mn-ea"/>
                <a:cs typeface="+mn-cs"/>
              </a:rPr>
              <a:t>What are the trends in average runtime for TV shows and movies over the years.</a:t>
            </a:r>
          </a:p>
          <a:p>
            <a:pPr marL="738841" marR="0" lvl="1" indent="-457200" algn="just" defTabSz="914400" rtl="0" eaLnBrk="1" fontAlgn="auto" latinLnBrk="0" hangingPunct="1">
              <a:lnSpc>
                <a:spcPts val="3652"/>
              </a:lnSpc>
              <a:spcBef>
                <a:spcPts val="0"/>
              </a:spcBef>
              <a:spcAft>
                <a:spcPts val="0"/>
              </a:spcAft>
              <a:buClrTx/>
              <a:buSzTx/>
              <a:buFont typeface="Arial" panose="020B0604020202020204" pitchFamily="34" charset="0"/>
              <a:buChar char="•"/>
              <a:tabLst/>
              <a:defRPr/>
            </a:pPr>
            <a:r>
              <a:rPr kumimoji="0" lang="en-US" sz="2608" b="0" i="0" u="none" strike="noStrike" kern="1200" cap="none" spc="0" normalizeH="0" baseline="0" noProof="0" dirty="0">
                <a:ln>
                  <a:noFill/>
                </a:ln>
                <a:solidFill>
                  <a:srgbClr val="251513"/>
                </a:solidFill>
                <a:effectLst/>
                <a:uLnTx/>
                <a:uFillTx/>
                <a:latin typeface="Open Sans Light"/>
                <a:ea typeface="+mn-ea"/>
                <a:cs typeface="+mn-cs"/>
              </a:rPr>
              <a:t>What genres have the highest IMDB score for movies and TV shows.</a:t>
            </a:r>
          </a:p>
          <a:p>
            <a:pPr marL="738841" marR="0" lvl="1" indent="-457200" algn="just" defTabSz="914400" rtl="0" eaLnBrk="1" fontAlgn="auto" latinLnBrk="0" hangingPunct="1">
              <a:lnSpc>
                <a:spcPts val="3652"/>
              </a:lnSpc>
              <a:spcBef>
                <a:spcPts val="0"/>
              </a:spcBef>
              <a:spcAft>
                <a:spcPts val="0"/>
              </a:spcAft>
              <a:buClrTx/>
              <a:buSzTx/>
              <a:buFont typeface="Arial" panose="020B0604020202020204" pitchFamily="34" charset="0"/>
              <a:buChar char="•"/>
              <a:tabLst/>
              <a:defRPr/>
            </a:pPr>
            <a:r>
              <a:rPr kumimoji="0" lang="en-US" sz="2608" b="0" i="0" u="none" strike="noStrike" kern="1200" cap="none" spc="0" normalizeH="0" baseline="0" noProof="0" dirty="0">
                <a:ln>
                  <a:noFill/>
                </a:ln>
                <a:solidFill>
                  <a:srgbClr val="251513"/>
                </a:solidFill>
                <a:effectLst/>
                <a:uLnTx/>
                <a:uFillTx/>
                <a:latin typeface="Open Sans Light"/>
                <a:ea typeface="+mn-ea"/>
                <a:cs typeface="+mn-cs"/>
              </a:rPr>
              <a:t>Which production countries have the highest average runtime for TV shows and movies.</a:t>
            </a:r>
          </a:p>
        </p:txBody>
      </p:sp>
      <p:pic>
        <p:nvPicPr>
          <p:cNvPr id="24" name="Picture 23" descr="A close-up of a number&#10;&#10;Description automatically generated">
            <a:extLst>
              <a:ext uri="{FF2B5EF4-FFF2-40B4-BE49-F238E27FC236}">
                <a16:creationId xmlns:a16="http://schemas.microsoft.com/office/drawing/2014/main" id="{8C7DC30A-9476-70F7-A106-019172EBF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971" y="6755529"/>
            <a:ext cx="5231974" cy="2667000"/>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B2092556-1881-40EE-A635-7F68351E9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413" y="305807"/>
            <a:ext cx="4733787" cy="5035071"/>
          </a:xfrm>
          <a:prstGeom prst="rect">
            <a:avLst/>
          </a:prstGeom>
        </p:spPr>
      </p:pic>
      <p:pic>
        <p:nvPicPr>
          <p:cNvPr id="28" name="Picture 27" descr="A close-up of a computer code&#10;&#10;Description automatically generated">
            <a:extLst>
              <a:ext uri="{FF2B5EF4-FFF2-40B4-BE49-F238E27FC236}">
                <a16:creationId xmlns:a16="http://schemas.microsoft.com/office/drawing/2014/main" id="{5DA50B90-C422-78E7-ACF2-8DF9E63CF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2487" y="6628714"/>
            <a:ext cx="5245513" cy="2793815"/>
          </a:xfrm>
          <a:prstGeom prst="rect">
            <a:avLst/>
          </a:prstGeom>
        </p:spPr>
      </p:pic>
      <p:pic>
        <p:nvPicPr>
          <p:cNvPr id="30" name="Picture 29" descr="A screenshot of a screen shot&#10;&#10;Description automatically generated">
            <a:extLst>
              <a:ext uri="{FF2B5EF4-FFF2-40B4-BE49-F238E27FC236}">
                <a16:creationId xmlns:a16="http://schemas.microsoft.com/office/drawing/2014/main" id="{58F0A475-A35D-58F4-AADE-7AAD88143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0" y="376515"/>
            <a:ext cx="4267200" cy="51390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40986" y="5728545"/>
            <a:ext cx="5488493" cy="4558455"/>
            <a:chOff x="0" y="0"/>
            <a:chExt cx="1445529" cy="1200581"/>
          </a:xfrm>
        </p:grpSpPr>
        <p:sp>
          <p:nvSpPr>
            <p:cNvPr id="3" name="Freeform 3"/>
            <p:cNvSpPr/>
            <p:nvPr/>
          </p:nvSpPr>
          <p:spPr>
            <a:xfrm>
              <a:off x="0" y="0"/>
              <a:ext cx="1445529" cy="1200581"/>
            </a:xfrm>
            <a:custGeom>
              <a:avLst/>
              <a:gdLst/>
              <a:ahLst/>
              <a:cxnLst/>
              <a:rect l="l" t="t" r="r" b="b"/>
              <a:pathLst>
                <a:path w="1445529" h="1200581">
                  <a:moveTo>
                    <a:pt x="0" y="0"/>
                  </a:moveTo>
                  <a:lnTo>
                    <a:pt x="1445529" y="0"/>
                  </a:lnTo>
                  <a:lnTo>
                    <a:pt x="1445529" y="1200581"/>
                  </a:lnTo>
                  <a:lnTo>
                    <a:pt x="0" y="1200581"/>
                  </a:lnTo>
                  <a:close/>
                </a:path>
              </a:pathLst>
            </a:custGeom>
            <a:solidFill>
              <a:srgbClr val="F8F5F1"/>
            </a:solidFill>
          </p:spPr>
          <p:txBody>
            <a:bodyPr/>
            <a:lstStyle/>
            <a:p>
              <a:endParaRPr lang="en-US"/>
            </a:p>
          </p:txBody>
        </p:sp>
        <p:sp>
          <p:nvSpPr>
            <p:cNvPr id="4" name="TextBox 4"/>
            <p:cNvSpPr txBox="1"/>
            <p:nvPr/>
          </p:nvSpPr>
          <p:spPr>
            <a:xfrm>
              <a:off x="0" y="-38100"/>
              <a:ext cx="1445529" cy="123868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29478" y="-244372"/>
            <a:ext cx="5570615" cy="6135430"/>
            <a:chOff x="0" y="0"/>
            <a:chExt cx="1467158" cy="1615916"/>
          </a:xfrm>
        </p:grpSpPr>
        <p:sp>
          <p:nvSpPr>
            <p:cNvPr id="6" name="Freeform 6"/>
            <p:cNvSpPr/>
            <p:nvPr/>
          </p:nvSpPr>
          <p:spPr>
            <a:xfrm>
              <a:off x="0" y="0"/>
              <a:ext cx="1467158" cy="1615916"/>
            </a:xfrm>
            <a:custGeom>
              <a:avLst/>
              <a:gdLst/>
              <a:ahLst/>
              <a:cxnLst/>
              <a:rect l="l" t="t" r="r" b="b"/>
              <a:pathLst>
                <a:path w="1467158" h="1615916">
                  <a:moveTo>
                    <a:pt x="0" y="0"/>
                  </a:moveTo>
                  <a:lnTo>
                    <a:pt x="1467158" y="0"/>
                  </a:lnTo>
                  <a:lnTo>
                    <a:pt x="1467158" y="1615916"/>
                  </a:lnTo>
                  <a:lnTo>
                    <a:pt x="0" y="1615916"/>
                  </a:lnTo>
                  <a:close/>
                </a:path>
              </a:pathLst>
            </a:custGeom>
            <a:solidFill>
              <a:srgbClr val="F8F5F1"/>
            </a:solidFill>
          </p:spPr>
          <p:txBody>
            <a:bodyPr/>
            <a:lstStyle/>
            <a:p>
              <a:endParaRPr lang="en-US"/>
            </a:p>
          </p:txBody>
        </p:sp>
        <p:sp>
          <p:nvSpPr>
            <p:cNvPr id="7" name="TextBox 7"/>
            <p:cNvSpPr txBox="1"/>
            <p:nvPr/>
          </p:nvSpPr>
          <p:spPr>
            <a:xfrm>
              <a:off x="0" y="-38100"/>
              <a:ext cx="1467158" cy="165401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540986" y="44710"/>
            <a:ext cx="5488493" cy="5683835"/>
            <a:chOff x="0" y="0"/>
            <a:chExt cx="1445529" cy="1496977"/>
          </a:xfrm>
        </p:grpSpPr>
        <p:sp>
          <p:nvSpPr>
            <p:cNvPr id="9" name="Freeform 9"/>
            <p:cNvSpPr/>
            <p:nvPr/>
          </p:nvSpPr>
          <p:spPr>
            <a:xfrm>
              <a:off x="0" y="0"/>
              <a:ext cx="1445529" cy="1496977"/>
            </a:xfrm>
            <a:custGeom>
              <a:avLst/>
              <a:gdLst/>
              <a:ahLst/>
              <a:cxnLst/>
              <a:rect l="l" t="t" r="r" b="b"/>
              <a:pathLst>
                <a:path w="1445529" h="1496977">
                  <a:moveTo>
                    <a:pt x="0" y="0"/>
                  </a:moveTo>
                  <a:lnTo>
                    <a:pt x="1445529" y="0"/>
                  </a:lnTo>
                  <a:lnTo>
                    <a:pt x="1445529" y="1496977"/>
                  </a:lnTo>
                  <a:lnTo>
                    <a:pt x="0" y="1496977"/>
                  </a:lnTo>
                  <a:close/>
                </a:path>
              </a:pathLst>
            </a:custGeom>
            <a:solidFill>
              <a:srgbClr val="70392D"/>
            </a:solidFill>
          </p:spPr>
          <p:txBody>
            <a:bodyPr/>
            <a:lstStyle/>
            <a:p>
              <a:endParaRPr lang="en-US"/>
            </a:p>
          </p:txBody>
        </p:sp>
        <p:sp>
          <p:nvSpPr>
            <p:cNvPr id="10" name="TextBox 10"/>
            <p:cNvSpPr txBox="1"/>
            <p:nvPr/>
          </p:nvSpPr>
          <p:spPr>
            <a:xfrm>
              <a:off x="0" y="-38100"/>
              <a:ext cx="1445529" cy="153507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029478" y="5728545"/>
            <a:ext cx="5258522" cy="4558455"/>
            <a:chOff x="0" y="0"/>
            <a:chExt cx="1384960" cy="1200581"/>
          </a:xfrm>
        </p:grpSpPr>
        <p:sp>
          <p:nvSpPr>
            <p:cNvPr id="12" name="Freeform 12"/>
            <p:cNvSpPr/>
            <p:nvPr/>
          </p:nvSpPr>
          <p:spPr>
            <a:xfrm>
              <a:off x="0" y="0"/>
              <a:ext cx="1384960" cy="1200581"/>
            </a:xfrm>
            <a:custGeom>
              <a:avLst/>
              <a:gdLst/>
              <a:ahLst/>
              <a:cxnLst/>
              <a:rect l="l" t="t" r="r" b="b"/>
              <a:pathLst>
                <a:path w="1384960" h="1200581">
                  <a:moveTo>
                    <a:pt x="0" y="0"/>
                  </a:moveTo>
                  <a:lnTo>
                    <a:pt x="1384960" y="0"/>
                  </a:lnTo>
                  <a:lnTo>
                    <a:pt x="1384960" y="1200581"/>
                  </a:lnTo>
                  <a:lnTo>
                    <a:pt x="0" y="1200581"/>
                  </a:lnTo>
                  <a:close/>
                </a:path>
              </a:pathLst>
            </a:custGeom>
            <a:solidFill>
              <a:srgbClr val="70392D"/>
            </a:solidFill>
          </p:spPr>
          <p:txBody>
            <a:bodyPr/>
            <a:lstStyle/>
            <a:p>
              <a:endParaRPr lang="en-US"/>
            </a:p>
          </p:txBody>
        </p:sp>
        <p:sp>
          <p:nvSpPr>
            <p:cNvPr id="13" name="TextBox 13"/>
            <p:cNvSpPr txBox="1"/>
            <p:nvPr/>
          </p:nvSpPr>
          <p:spPr>
            <a:xfrm>
              <a:off x="0" y="-38100"/>
              <a:ext cx="1384960" cy="1238681"/>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707951" y="7272166"/>
            <a:ext cx="4947159" cy="1471214"/>
          </a:xfrm>
          <a:custGeom>
            <a:avLst/>
            <a:gdLst/>
            <a:ahLst/>
            <a:cxnLst/>
            <a:rect l="l" t="t" r="r" b="b"/>
            <a:pathLst>
              <a:path w="4947159" h="1471214">
                <a:moveTo>
                  <a:pt x="0" y="0"/>
                </a:moveTo>
                <a:lnTo>
                  <a:pt x="4947159" y="0"/>
                </a:lnTo>
                <a:lnTo>
                  <a:pt x="4947159" y="1471214"/>
                </a:lnTo>
                <a:lnTo>
                  <a:pt x="0" y="1471214"/>
                </a:lnTo>
                <a:lnTo>
                  <a:pt x="0" y="0"/>
                </a:lnTo>
                <a:close/>
              </a:path>
            </a:pathLst>
          </a:custGeom>
          <a:blipFill>
            <a:blip r:embed="rId2"/>
            <a:stretch>
              <a:fillRect/>
            </a:stretch>
          </a:blipFill>
        </p:spPr>
        <p:txBody>
          <a:bodyPr/>
          <a:lstStyle/>
          <a:p>
            <a:endParaRPr lang="en-US"/>
          </a:p>
        </p:txBody>
      </p:sp>
      <p:sp>
        <p:nvSpPr>
          <p:cNvPr id="15" name="Freeform 15"/>
          <p:cNvSpPr/>
          <p:nvPr/>
        </p:nvSpPr>
        <p:spPr>
          <a:xfrm>
            <a:off x="14162953" y="83658"/>
            <a:ext cx="3221968" cy="5644888"/>
          </a:xfrm>
          <a:custGeom>
            <a:avLst/>
            <a:gdLst/>
            <a:ahLst/>
            <a:cxnLst/>
            <a:rect l="l" t="t" r="r" b="b"/>
            <a:pathLst>
              <a:path w="3221968" h="5644888">
                <a:moveTo>
                  <a:pt x="0" y="0"/>
                </a:moveTo>
                <a:lnTo>
                  <a:pt x="3221968" y="0"/>
                </a:lnTo>
                <a:lnTo>
                  <a:pt x="3221968" y="5644887"/>
                </a:lnTo>
                <a:lnTo>
                  <a:pt x="0" y="5644887"/>
                </a:lnTo>
                <a:lnTo>
                  <a:pt x="0" y="0"/>
                </a:lnTo>
                <a:close/>
              </a:path>
            </a:pathLst>
          </a:custGeom>
          <a:blipFill>
            <a:blip r:embed="rId3"/>
            <a:stretch>
              <a:fillRect/>
            </a:stretch>
          </a:blipFill>
        </p:spPr>
        <p:txBody>
          <a:bodyPr/>
          <a:lstStyle/>
          <a:p>
            <a:endParaRPr lang="en-US"/>
          </a:p>
        </p:txBody>
      </p:sp>
      <p:sp>
        <p:nvSpPr>
          <p:cNvPr id="16" name="Freeform 16"/>
          <p:cNvSpPr/>
          <p:nvPr/>
        </p:nvSpPr>
        <p:spPr>
          <a:xfrm>
            <a:off x="13467520" y="5790873"/>
            <a:ext cx="4612835" cy="4433798"/>
          </a:xfrm>
          <a:custGeom>
            <a:avLst/>
            <a:gdLst/>
            <a:ahLst/>
            <a:cxnLst/>
            <a:rect l="l" t="t" r="r" b="b"/>
            <a:pathLst>
              <a:path w="4612835" h="4433798">
                <a:moveTo>
                  <a:pt x="0" y="0"/>
                </a:moveTo>
                <a:lnTo>
                  <a:pt x="4612835" y="0"/>
                </a:lnTo>
                <a:lnTo>
                  <a:pt x="4612835" y="4433799"/>
                </a:lnTo>
                <a:lnTo>
                  <a:pt x="0" y="4433799"/>
                </a:lnTo>
                <a:lnTo>
                  <a:pt x="0" y="0"/>
                </a:lnTo>
                <a:close/>
              </a:path>
            </a:pathLst>
          </a:custGeom>
          <a:blipFill>
            <a:blip r:embed="rId4"/>
            <a:stretch>
              <a:fillRect/>
            </a:stretch>
          </a:blipFill>
        </p:spPr>
        <p:txBody>
          <a:bodyPr/>
          <a:lstStyle/>
          <a:p>
            <a:endParaRPr lang="en-US"/>
          </a:p>
        </p:txBody>
      </p:sp>
      <p:sp>
        <p:nvSpPr>
          <p:cNvPr id="17" name="Freeform 17"/>
          <p:cNvSpPr/>
          <p:nvPr/>
        </p:nvSpPr>
        <p:spPr>
          <a:xfrm>
            <a:off x="7692754" y="1240790"/>
            <a:ext cx="5184957" cy="3979890"/>
          </a:xfrm>
          <a:custGeom>
            <a:avLst/>
            <a:gdLst/>
            <a:ahLst/>
            <a:cxnLst/>
            <a:rect l="l" t="t" r="r" b="b"/>
            <a:pathLst>
              <a:path w="5184957" h="3979890">
                <a:moveTo>
                  <a:pt x="0" y="0"/>
                </a:moveTo>
                <a:lnTo>
                  <a:pt x="5184957" y="0"/>
                </a:lnTo>
                <a:lnTo>
                  <a:pt x="5184957" y="3979890"/>
                </a:lnTo>
                <a:lnTo>
                  <a:pt x="0" y="3979890"/>
                </a:lnTo>
                <a:lnTo>
                  <a:pt x="0" y="0"/>
                </a:lnTo>
                <a:close/>
              </a:path>
            </a:pathLst>
          </a:custGeom>
          <a:blipFill>
            <a:blip r:embed="rId5"/>
            <a:stretch>
              <a:fillRect/>
            </a:stretch>
          </a:blipFill>
        </p:spPr>
        <p:txBody>
          <a:bodyPr/>
          <a:lstStyle/>
          <a:p>
            <a:endParaRPr lang="en-US"/>
          </a:p>
        </p:txBody>
      </p:sp>
      <p:sp>
        <p:nvSpPr>
          <p:cNvPr id="18" name="TextBox 18"/>
          <p:cNvSpPr txBox="1"/>
          <p:nvPr/>
        </p:nvSpPr>
        <p:spPr>
          <a:xfrm>
            <a:off x="1028700" y="971550"/>
            <a:ext cx="5546088" cy="481330"/>
          </a:xfrm>
          <a:prstGeom prst="rect">
            <a:avLst/>
          </a:prstGeom>
        </p:spPr>
        <p:txBody>
          <a:bodyPr lIns="0" tIns="0" rIns="0" bIns="0" rtlCol="0" anchor="t">
            <a:spAutoFit/>
          </a:bodyPr>
          <a:lstStyle/>
          <a:p>
            <a:pPr>
              <a:lnSpc>
                <a:spcPts val="3920"/>
              </a:lnSpc>
            </a:pPr>
            <a:r>
              <a:rPr lang="en-US" sz="2800">
                <a:solidFill>
                  <a:srgbClr val="251513"/>
                </a:solidFill>
                <a:latin typeface="TAN New York Bold"/>
              </a:rPr>
              <a:t>Analysis Questions</a:t>
            </a:r>
          </a:p>
        </p:txBody>
      </p:sp>
      <p:sp>
        <p:nvSpPr>
          <p:cNvPr id="19" name="TextBox 19"/>
          <p:cNvSpPr txBox="1"/>
          <p:nvPr/>
        </p:nvSpPr>
        <p:spPr>
          <a:xfrm>
            <a:off x="909460" y="2829478"/>
            <a:ext cx="6012401" cy="3648482"/>
          </a:xfrm>
          <a:prstGeom prst="rect">
            <a:avLst/>
          </a:prstGeom>
        </p:spPr>
        <p:txBody>
          <a:bodyPr lIns="0" tIns="0" rIns="0" bIns="0" rtlCol="0" anchor="t">
            <a:spAutoFit/>
          </a:bodyPr>
          <a:lstStyle/>
          <a:p>
            <a:pPr marL="563282" lvl="1" indent="-281641">
              <a:lnSpc>
                <a:spcPts val="3652"/>
              </a:lnSpc>
              <a:buFont typeface="Arial"/>
              <a:buChar char="•"/>
            </a:pPr>
            <a:r>
              <a:rPr lang="en-US" sz="2608" dirty="0">
                <a:solidFill>
                  <a:srgbClr val="251513"/>
                </a:solidFill>
                <a:latin typeface="Open Sans Light"/>
              </a:rPr>
              <a:t>What are the top-rated TV shows and movies based on IMDb scores?</a:t>
            </a:r>
          </a:p>
          <a:p>
            <a:pPr marL="563282" lvl="1" indent="-281641">
              <a:lnSpc>
                <a:spcPts val="3652"/>
              </a:lnSpc>
              <a:buFont typeface="Arial"/>
              <a:buChar char="•"/>
            </a:pPr>
            <a:r>
              <a:rPr lang="en-US" sz="2608" dirty="0">
                <a:solidFill>
                  <a:srgbClr val="251513"/>
                </a:solidFill>
                <a:latin typeface="Open Sans Light"/>
              </a:rPr>
              <a:t>Which genres are most common among TV shows and movies?</a:t>
            </a:r>
          </a:p>
          <a:p>
            <a:pPr marL="563282" lvl="1" indent="-281641">
              <a:lnSpc>
                <a:spcPts val="3652"/>
              </a:lnSpc>
              <a:buFont typeface="Arial"/>
              <a:buChar char="•"/>
            </a:pPr>
            <a:r>
              <a:rPr lang="en-US" sz="2608" dirty="0">
                <a:solidFill>
                  <a:srgbClr val="251513"/>
                </a:solidFill>
                <a:latin typeface="Open Sans Light"/>
              </a:rPr>
              <a:t>What is the average runtime of TV shows and movies?</a:t>
            </a:r>
          </a:p>
          <a:p>
            <a:pPr marL="563282" lvl="1" indent="-281641">
              <a:lnSpc>
                <a:spcPts val="3652"/>
              </a:lnSpc>
              <a:buFont typeface="Arial"/>
              <a:buChar char="•"/>
            </a:pPr>
            <a:r>
              <a:rPr lang="en-US" sz="2608" dirty="0">
                <a:solidFill>
                  <a:srgbClr val="251513"/>
                </a:solidFill>
                <a:latin typeface="Open Sans Light"/>
              </a:rPr>
              <a:t>Which countries produce the most TV shows and movies?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1863" y="-547799"/>
            <a:ext cx="9406137" cy="10834799"/>
            <a:chOff x="0" y="0"/>
            <a:chExt cx="2477336" cy="2853610"/>
          </a:xfrm>
        </p:grpSpPr>
        <p:sp>
          <p:nvSpPr>
            <p:cNvPr id="3" name="Freeform 3"/>
            <p:cNvSpPr/>
            <p:nvPr/>
          </p:nvSpPr>
          <p:spPr>
            <a:xfrm>
              <a:off x="0" y="0"/>
              <a:ext cx="2477336" cy="2853610"/>
            </a:xfrm>
            <a:custGeom>
              <a:avLst/>
              <a:gdLst/>
              <a:ahLst/>
              <a:cxnLst/>
              <a:rect l="l" t="t" r="r" b="b"/>
              <a:pathLst>
                <a:path w="2477336" h="2853610">
                  <a:moveTo>
                    <a:pt x="0" y="0"/>
                  </a:moveTo>
                  <a:lnTo>
                    <a:pt x="2477336" y="0"/>
                  </a:lnTo>
                  <a:lnTo>
                    <a:pt x="2477336" y="2853610"/>
                  </a:lnTo>
                  <a:lnTo>
                    <a:pt x="0" y="2853610"/>
                  </a:lnTo>
                  <a:close/>
                </a:path>
              </a:pathLst>
            </a:custGeom>
            <a:solidFill>
              <a:srgbClr val="D9BC9B"/>
            </a:solidFill>
          </p:spPr>
          <p:txBody>
            <a:bodyPr/>
            <a:lstStyle/>
            <a:p>
              <a:endParaRPr lang="en-US"/>
            </a:p>
          </p:txBody>
        </p:sp>
        <p:sp>
          <p:nvSpPr>
            <p:cNvPr id="4" name="TextBox 4"/>
            <p:cNvSpPr txBox="1"/>
            <p:nvPr/>
          </p:nvSpPr>
          <p:spPr>
            <a:xfrm>
              <a:off x="0" y="-38100"/>
              <a:ext cx="2477336"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187928" y="525137"/>
            <a:ext cx="13000642" cy="1064275"/>
          </a:xfrm>
          <a:prstGeom prst="rect">
            <a:avLst/>
          </a:prstGeom>
        </p:spPr>
        <p:txBody>
          <a:bodyPr lIns="0" tIns="0" rIns="0" bIns="0" rtlCol="0" anchor="t">
            <a:spAutoFit/>
          </a:bodyPr>
          <a:lstStyle/>
          <a:p>
            <a:pPr algn="ctr">
              <a:lnSpc>
                <a:spcPts val="7400"/>
              </a:lnSpc>
            </a:pPr>
            <a:r>
              <a:rPr lang="en-US" sz="7400">
                <a:solidFill>
                  <a:srgbClr val="251513"/>
                </a:solidFill>
                <a:latin typeface="Poppins Bold"/>
              </a:rPr>
              <a:t>Linear Regression</a:t>
            </a:r>
          </a:p>
        </p:txBody>
      </p:sp>
      <p:grpSp>
        <p:nvGrpSpPr>
          <p:cNvPr id="6" name="Group 6"/>
          <p:cNvGrpSpPr/>
          <p:nvPr/>
        </p:nvGrpSpPr>
        <p:grpSpPr>
          <a:xfrm>
            <a:off x="0" y="0"/>
            <a:ext cx="9020602" cy="10287000"/>
            <a:chOff x="0" y="0"/>
            <a:chExt cx="2375796" cy="2709333"/>
          </a:xfrm>
        </p:grpSpPr>
        <p:sp>
          <p:nvSpPr>
            <p:cNvPr id="7" name="Freeform 7"/>
            <p:cNvSpPr/>
            <p:nvPr/>
          </p:nvSpPr>
          <p:spPr>
            <a:xfrm>
              <a:off x="0" y="0"/>
              <a:ext cx="2375796" cy="2709333"/>
            </a:xfrm>
            <a:custGeom>
              <a:avLst/>
              <a:gdLst/>
              <a:ahLst/>
              <a:cxnLst/>
              <a:rect l="l" t="t" r="r" b="b"/>
              <a:pathLst>
                <a:path w="2375796" h="2709333">
                  <a:moveTo>
                    <a:pt x="0" y="0"/>
                  </a:moveTo>
                  <a:lnTo>
                    <a:pt x="2375796" y="0"/>
                  </a:lnTo>
                  <a:lnTo>
                    <a:pt x="2375796" y="2709333"/>
                  </a:lnTo>
                  <a:lnTo>
                    <a:pt x="0" y="2709333"/>
                  </a:lnTo>
                  <a:close/>
                </a:path>
              </a:pathLst>
            </a:custGeom>
            <a:solidFill>
              <a:srgbClr val="68463B"/>
            </a:solidFill>
          </p:spPr>
          <p:txBody>
            <a:bodyPr/>
            <a:lstStyle/>
            <a:p>
              <a:endParaRPr lang="en-US"/>
            </a:p>
          </p:txBody>
        </p:sp>
        <p:sp>
          <p:nvSpPr>
            <p:cNvPr id="8" name="TextBox 8"/>
            <p:cNvSpPr txBox="1"/>
            <p:nvPr/>
          </p:nvSpPr>
          <p:spPr>
            <a:xfrm>
              <a:off x="0" y="-38100"/>
              <a:ext cx="23757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0" y="0"/>
            <a:ext cx="4582581" cy="6788330"/>
          </a:xfrm>
          <a:custGeom>
            <a:avLst/>
            <a:gdLst/>
            <a:ahLst/>
            <a:cxnLst/>
            <a:rect l="l" t="t" r="r" b="b"/>
            <a:pathLst>
              <a:path w="4582581" h="6788330">
                <a:moveTo>
                  <a:pt x="0" y="0"/>
                </a:moveTo>
                <a:lnTo>
                  <a:pt x="4582581" y="0"/>
                </a:lnTo>
                <a:lnTo>
                  <a:pt x="4582581" y="6788330"/>
                </a:lnTo>
                <a:lnTo>
                  <a:pt x="0" y="6788330"/>
                </a:lnTo>
                <a:lnTo>
                  <a:pt x="0" y="0"/>
                </a:lnTo>
                <a:close/>
              </a:path>
            </a:pathLst>
          </a:custGeom>
          <a:blipFill>
            <a:blip r:embed="rId2"/>
            <a:stretch>
              <a:fillRect/>
            </a:stretch>
          </a:blipFill>
        </p:spPr>
        <p:txBody>
          <a:bodyPr/>
          <a:lstStyle/>
          <a:p>
            <a:endParaRPr lang="en-US"/>
          </a:p>
        </p:txBody>
      </p:sp>
      <p:sp>
        <p:nvSpPr>
          <p:cNvPr id="10" name="Freeform 10"/>
          <p:cNvSpPr/>
          <p:nvPr/>
        </p:nvSpPr>
        <p:spPr>
          <a:xfrm>
            <a:off x="0" y="6415313"/>
            <a:ext cx="9020602" cy="3871687"/>
          </a:xfrm>
          <a:custGeom>
            <a:avLst/>
            <a:gdLst/>
            <a:ahLst/>
            <a:cxnLst/>
            <a:rect l="l" t="t" r="r" b="b"/>
            <a:pathLst>
              <a:path w="9020602" h="3871687">
                <a:moveTo>
                  <a:pt x="0" y="0"/>
                </a:moveTo>
                <a:lnTo>
                  <a:pt x="9020602" y="0"/>
                </a:lnTo>
                <a:lnTo>
                  <a:pt x="9020602" y="3871687"/>
                </a:lnTo>
                <a:lnTo>
                  <a:pt x="0" y="3871687"/>
                </a:lnTo>
                <a:lnTo>
                  <a:pt x="0" y="0"/>
                </a:lnTo>
                <a:close/>
              </a:path>
            </a:pathLst>
          </a:custGeom>
          <a:blipFill>
            <a:blip r:embed="rId3"/>
            <a:stretch>
              <a:fillRect t="-10965" b="-10965"/>
            </a:stretch>
          </a:blipFill>
        </p:spPr>
        <p:txBody>
          <a:bodyPr/>
          <a:lstStyle/>
          <a:p>
            <a:endParaRPr lang="en-US"/>
          </a:p>
        </p:txBody>
      </p:sp>
      <p:sp>
        <p:nvSpPr>
          <p:cNvPr id="11" name="TextBox 11"/>
          <p:cNvSpPr txBox="1"/>
          <p:nvPr/>
        </p:nvSpPr>
        <p:spPr>
          <a:xfrm>
            <a:off x="9477876" y="1815769"/>
            <a:ext cx="8214112" cy="9344658"/>
          </a:xfrm>
          <a:prstGeom prst="rect">
            <a:avLst/>
          </a:prstGeom>
        </p:spPr>
        <p:txBody>
          <a:bodyPr lIns="0" tIns="0" rIns="0" bIns="0" rtlCol="0" anchor="t">
            <a:spAutoFit/>
          </a:bodyPr>
          <a:lstStyle/>
          <a:p>
            <a:pPr>
              <a:lnSpc>
                <a:spcPts val="3680"/>
              </a:lnSpc>
            </a:pPr>
            <a:r>
              <a:rPr lang="en-US" sz="2300">
                <a:solidFill>
                  <a:srgbClr val="000000"/>
                </a:solidFill>
                <a:latin typeface="Poppins"/>
              </a:rPr>
              <a:t>•We used a regression model to predict the IMDb score of a TV show or movie based on features such as release year, runtime, genres, and production countries.</a:t>
            </a:r>
          </a:p>
          <a:p>
            <a:pPr>
              <a:lnSpc>
                <a:spcPts val="3680"/>
              </a:lnSpc>
            </a:pPr>
            <a:endParaRPr lang="en-US" sz="2300">
              <a:solidFill>
                <a:srgbClr val="000000"/>
              </a:solidFill>
              <a:latin typeface="Poppins"/>
            </a:endParaRPr>
          </a:p>
          <a:p>
            <a:pPr>
              <a:lnSpc>
                <a:spcPts val="3680"/>
              </a:lnSpc>
            </a:pPr>
            <a:r>
              <a:rPr lang="en-US" sz="2300">
                <a:solidFill>
                  <a:srgbClr val="000000"/>
                </a:solidFill>
                <a:latin typeface="Poppins"/>
              </a:rPr>
              <a:t>•</a:t>
            </a:r>
            <a:r>
              <a:rPr lang="en-US" sz="2300">
                <a:solidFill>
                  <a:srgbClr val="000000"/>
                </a:solidFill>
                <a:latin typeface="Poppins Bold"/>
              </a:rPr>
              <a:t>Release year: </a:t>
            </a:r>
            <a:r>
              <a:rPr lang="en-US" sz="2300">
                <a:solidFill>
                  <a:srgbClr val="000000"/>
                </a:solidFill>
                <a:latin typeface="Poppins"/>
              </a:rPr>
              <a:t>Coefficient of -0.0277 </a:t>
            </a:r>
          </a:p>
          <a:p>
            <a:pPr>
              <a:lnSpc>
                <a:spcPts val="3680"/>
              </a:lnSpc>
            </a:pPr>
            <a:r>
              <a:rPr lang="en-US" sz="2300">
                <a:solidFill>
                  <a:srgbClr val="000000"/>
                </a:solidFill>
                <a:latin typeface="Poppins"/>
              </a:rPr>
              <a:t>•</a:t>
            </a:r>
            <a:r>
              <a:rPr lang="en-US" sz="2300">
                <a:solidFill>
                  <a:srgbClr val="000000"/>
                </a:solidFill>
                <a:latin typeface="Poppins Bold"/>
              </a:rPr>
              <a:t>Runtime:</a:t>
            </a:r>
            <a:r>
              <a:rPr lang="en-US" sz="2300">
                <a:solidFill>
                  <a:srgbClr val="000000"/>
                </a:solidFill>
                <a:latin typeface="Poppins"/>
              </a:rPr>
              <a:t> A negative coefficient (-0.0053)</a:t>
            </a:r>
          </a:p>
          <a:p>
            <a:pPr>
              <a:lnSpc>
                <a:spcPts val="3680"/>
              </a:lnSpc>
            </a:pPr>
            <a:r>
              <a:rPr lang="en-US" sz="2300">
                <a:solidFill>
                  <a:srgbClr val="000000"/>
                </a:solidFill>
                <a:latin typeface="Poppins"/>
              </a:rPr>
              <a:t>•</a:t>
            </a:r>
            <a:r>
              <a:rPr lang="en-US" sz="2300">
                <a:solidFill>
                  <a:srgbClr val="000000"/>
                </a:solidFill>
                <a:latin typeface="Poppins Bold"/>
              </a:rPr>
              <a:t>Mean Absolute Error (MAE): </a:t>
            </a:r>
            <a:r>
              <a:rPr lang="en-US" sz="2300">
                <a:solidFill>
                  <a:srgbClr val="000000"/>
                </a:solidFill>
                <a:latin typeface="Poppins"/>
              </a:rPr>
              <a:t>0.8235</a:t>
            </a:r>
          </a:p>
          <a:p>
            <a:pPr>
              <a:lnSpc>
                <a:spcPts val="3680"/>
              </a:lnSpc>
            </a:pPr>
            <a:r>
              <a:rPr lang="en-US" sz="2300">
                <a:solidFill>
                  <a:srgbClr val="000000"/>
                </a:solidFill>
                <a:latin typeface="Poppins"/>
              </a:rPr>
              <a:t>•</a:t>
            </a:r>
            <a:r>
              <a:rPr lang="en-US" sz="2300">
                <a:solidFill>
                  <a:srgbClr val="000000"/>
                </a:solidFill>
                <a:latin typeface="Poppins Bold"/>
              </a:rPr>
              <a:t>Mean Squared Error (MSE): </a:t>
            </a:r>
            <a:r>
              <a:rPr lang="en-US" sz="2300">
                <a:solidFill>
                  <a:srgbClr val="000000"/>
                </a:solidFill>
                <a:latin typeface="Poppins"/>
              </a:rPr>
              <a:t>1.1244 </a:t>
            </a:r>
          </a:p>
          <a:p>
            <a:pPr>
              <a:lnSpc>
                <a:spcPts val="3680"/>
              </a:lnSpc>
            </a:pPr>
            <a:r>
              <a:rPr lang="en-US" sz="2300">
                <a:solidFill>
                  <a:srgbClr val="000000"/>
                </a:solidFill>
                <a:latin typeface="Poppins"/>
              </a:rPr>
              <a:t>•</a:t>
            </a:r>
            <a:r>
              <a:rPr lang="en-US" sz="2300">
                <a:solidFill>
                  <a:srgbClr val="000000"/>
                </a:solidFill>
                <a:latin typeface="Poppins Bold"/>
              </a:rPr>
              <a:t>R-squared (R²):</a:t>
            </a:r>
            <a:r>
              <a:rPr lang="en-US" sz="2300">
                <a:solidFill>
                  <a:srgbClr val="000000"/>
                </a:solidFill>
                <a:latin typeface="Poppins"/>
              </a:rPr>
              <a:t> 0.1555</a:t>
            </a:r>
          </a:p>
          <a:p>
            <a:pPr>
              <a:lnSpc>
                <a:spcPts val="3680"/>
              </a:lnSpc>
            </a:pPr>
            <a:r>
              <a:rPr lang="en-US" sz="2300">
                <a:solidFill>
                  <a:srgbClr val="000000"/>
                </a:solidFill>
                <a:latin typeface="Poppins"/>
              </a:rPr>
              <a:t>•</a:t>
            </a:r>
            <a:r>
              <a:rPr lang="en-US" sz="2300">
                <a:solidFill>
                  <a:srgbClr val="000000"/>
                </a:solidFill>
                <a:latin typeface="Poppins Bold"/>
              </a:rPr>
              <a:t>Predictions: </a:t>
            </a:r>
            <a:r>
              <a:rPr lang="en-US" sz="2300">
                <a:solidFill>
                  <a:srgbClr val="000000"/>
                </a:solidFill>
                <a:latin typeface="Poppins"/>
              </a:rPr>
              <a:t>The model's predictions range from 6.4267 to 6.1499</a:t>
            </a:r>
          </a:p>
          <a:p>
            <a:pPr>
              <a:lnSpc>
                <a:spcPts val="3680"/>
              </a:lnSpc>
            </a:pPr>
            <a:endParaRPr lang="en-US" sz="2300">
              <a:solidFill>
                <a:srgbClr val="000000"/>
              </a:solidFill>
              <a:latin typeface="Poppins"/>
            </a:endParaRPr>
          </a:p>
          <a:p>
            <a:pPr>
              <a:lnSpc>
                <a:spcPts val="3680"/>
              </a:lnSpc>
            </a:pPr>
            <a:r>
              <a:rPr lang="en-US" sz="2300">
                <a:solidFill>
                  <a:srgbClr val="000000"/>
                </a:solidFill>
                <a:latin typeface="Poppins Bold"/>
              </a:rPr>
              <a:t>Conclusion</a:t>
            </a:r>
          </a:p>
          <a:p>
            <a:pPr>
              <a:lnSpc>
                <a:spcPts val="3200"/>
              </a:lnSpc>
            </a:pPr>
            <a:r>
              <a:rPr lang="en-US" sz="2000">
                <a:solidFill>
                  <a:srgbClr val="000000"/>
                </a:solidFill>
                <a:latin typeface="Poppins"/>
              </a:rPr>
              <a:t>Although, the linear regression model provides valuable insights into the factors influencing IMDb scores, its performance, as indicated by MAE, MSE, and R², suggests that further refinement may be needed to improve prediction accuracy. </a:t>
            </a:r>
          </a:p>
          <a:p>
            <a:pPr>
              <a:lnSpc>
                <a:spcPts val="1920"/>
              </a:lnSpc>
            </a:pPr>
            <a:endParaRPr lang="en-US" sz="2000">
              <a:solidFill>
                <a:srgbClr val="000000"/>
              </a:solidFill>
              <a:latin typeface="Poppins"/>
            </a:endParaRPr>
          </a:p>
          <a:p>
            <a:pPr>
              <a:lnSpc>
                <a:spcPts val="2880"/>
              </a:lnSpc>
            </a:pPr>
            <a:endParaRPr lang="en-US" sz="2000">
              <a:solidFill>
                <a:srgbClr val="000000"/>
              </a:solidFill>
              <a:latin typeface="Poppins"/>
            </a:endParaRPr>
          </a:p>
          <a:p>
            <a:pPr>
              <a:lnSpc>
                <a:spcPts val="2880"/>
              </a:lnSpc>
            </a:pPr>
            <a:endParaRPr lang="en-US" sz="2000">
              <a:solidFill>
                <a:srgbClr val="000000"/>
              </a:solidFill>
              <a:latin typeface="Poppins"/>
            </a:endParaRPr>
          </a:p>
          <a:p>
            <a:pPr>
              <a:lnSpc>
                <a:spcPts val="2880"/>
              </a:lnSpc>
            </a:pPr>
            <a:endParaRPr lang="en-US" sz="2000">
              <a:solidFill>
                <a:srgbClr val="000000"/>
              </a:solidFill>
              <a:latin typeface="Poppins"/>
            </a:endParaRPr>
          </a:p>
          <a:p>
            <a:pPr>
              <a:lnSpc>
                <a:spcPts val="2880"/>
              </a:lnSpc>
            </a:pPr>
            <a:endParaRPr lang="en-US" sz="2000">
              <a:solidFill>
                <a:srgbClr val="000000"/>
              </a:solidFill>
              <a:latin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263" y="5930966"/>
            <a:ext cx="8010865" cy="4679975"/>
            <a:chOff x="0" y="0"/>
            <a:chExt cx="2109857" cy="1232586"/>
          </a:xfrm>
        </p:grpSpPr>
        <p:sp>
          <p:nvSpPr>
            <p:cNvPr id="3" name="Freeform 3"/>
            <p:cNvSpPr/>
            <p:nvPr/>
          </p:nvSpPr>
          <p:spPr>
            <a:xfrm>
              <a:off x="0" y="0"/>
              <a:ext cx="2109857" cy="1232586"/>
            </a:xfrm>
            <a:custGeom>
              <a:avLst/>
              <a:gdLst/>
              <a:ahLst/>
              <a:cxnLst/>
              <a:rect l="l" t="t" r="r" b="b"/>
              <a:pathLst>
                <a:path w="2109857" h="1232586">
                  <a:moveTo>
                    <a:pt x="0" y="0"/>
                  </a:moveTo>
                  <a:lnTo>
                    <a:pt x="2109857" y="0"/>
                  </a:lnTo>
                  <a:lnTo>
                    <a:pt x="2109857" y="1232586"/>
                  </a:lnTo>
                  <a:lnTo>
                    <a:pt x="0" y="1232586"/>
                  </a:lnTo>
                  <a:close/>
                </a:path>
              </a:pathLst>
            </a:custGeom>
            <a:solidFill>
              <a:srgbClr val="68463B"/>
            </a:solidFill>
          </p:spPr>
          <p:txBody>
            <a:bodyPr/>
            <a:lstStyle/>
            <a:p>
              <a:endParaRPr lang="en-US"/>
            </a:p>
          </p:txBody>
        </p:sp>
        <p:sp>
          <p:nvSpPr>
            <p:cNvPr id="4" name="TextBox 4"/>
            <p:cNvSpPr txBox="1"/>
            <p:nvPr/>
          </p:nvSpPr>
          <p:spPr>
            <a:xfrm>
              <a:off x="0" y="-38100"/>
              <a:ext cx="2109857" cy="12706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707602" y="5930966"/>
            <a:ext cx="10844805" cy="4644839"/>
            <a:chOff x="0" y="0"/>
            <a:chExt cx="14459740" cy="6193118"/>
          </a:xfrm>
        </p:grpSpPr>
        <p:pic>
          <p:nvPicPr>
            <p:cNvPr id="6" name="Picture 6"/>
            <p:cNvPicPr>
              <a:picLocks noChangeAspect="1"/>
            </p:cNvPicPr>
            <p:nvPr/>
          </p:nvPicPr>
          <p:blipFill>
            <a:blip r:embed="rId2"/>
            <a:srcRect t="11928" b="11928"/>
            <a:stretch>
              <a:fillRect/>
            </a:stretch>
          </p:blipFill>
          <p:spPr>
            <a:xfrm>
              <a:off x="0" y="0"/>
              <a:ext cx="14459740" cy="6193118"/>
            </a:xfrm>
            <a:prstGeom prst="rect">
              <a:avLst/>
            </a:prstGeom>
          </p:spPr>
        </p:pic>
      </p:grpSp>
      <p:sp>
        <p:nvSpPr>
          <p:cNvPr id="7" name="Freeform 7"/>
          <p:cNvSpPr/>
          <p:nvPr/>
        </p:nvSpPr>
        <p:spPr>
          <a:xfrm>
            <a:off x="10744415" y="264325"/>
            <a:ext cx="6972459" cy="5644962"/>
          </a:xfrm>
          <a:custGeom>
            <a:avLst/>
            <a:gdLst/>
            <a:ahLst/>
            <a:cxnLst/>
            <a:rect l="l" t="t" r="r" b="b"/>
            <a:pathLst>
              <a:path w="6972459" h="5644962">
                <a:moveTo>
                  <a:pt x="0" y="0"/>
                </a:moveTo>
                <a:lnTo>
                  <a:pt x="6972459" y="0"/>
                </a:lnTo>
                <a:lnTo>
                  <a:pt x="6972459" y="5644962"/>
                </a:lnTo>
                <a:lnTo>
                  <a:pt x="0" y="5644962"/>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79522" y="6026216"/>
            <a:ext cx="6678902" cy="3959224"/>
          </a:xfrm>
          <a:prstGeom prst="rect">
            <a:avLst/>
          </a:prstGeom>
        </p:spPr>
        <p:txBody>
          <a:bodyPr lIns="0" tIns="0" rIns="0" bIns="0" rtlCol="0" anchor="t">
            <a:spAutoFit/>
          </a:bodyPr>
          <a:lstStyle/>
          <a:p>
            <a:pPr>
              <a:lnSpc>
                <a:spcPts val="9999"/>
              </a:lnSpc>
            </a:pPr>
            <a:r>
              <a:rPr lang="en-US" sz="9999">
                <a:solidFill>
                  <a:srgbClr val="F8F5F1"/>
                </a:solidFill>
                <a:latin typeface="Poppins Bold"/>
              </a:rPr>
              <a:t>Small</a:t>
            </a:r>
          </a:p>
          <a:p>
            <a:pPr>
              <a:lnSpc>
                <a:spcPts val="9999"/>
              </a:lnSpc>
            </a:pPr>
            <a:r>
              <a:rPr lang="en-US" sz="9999">
                <a:solidFill>
                  <a:srgbClr val="F8F5F1"/>
                </a:solidFill>
                <a:latin typeface="Poppins Bold"/>
              </a:rPr>
              <a:t>Model training</a:t>
            </a:r>
          </a:p>
        </p:txBody>
      </p:sp>
      <p:sp>
        <p:nvSpPr>
          <p:cNvPr id="10" name="TextBox 9">
            <a:extLst>
              <a:ext uri="{FF2B5EF4-FFF2-40B4-BE49-F238E27FC236}">
                <a16:creationId xmlns:a16="http://schemas.microsoft.com/office/drawing/2014/main" id="{53A44FCE-4A48-9B4D-04E9-9FA1F96F6C78}"/>
              </a:ext>
            </a:extLst>
          </p:cNvPr>
          <p:cNvSpPr txBox="1"/>
          <p:nvPr/>
        </p:nvSpPr>
        <p:spPr>
          <a:xfrm>
            <a:off x="386809" y="301560"/>
            <a:ext cx="8839200" cy="2372637"/>
          </a:xfrm>
          <a:prstGeom prst="rect">
            <a:avLst/>
          </a:prstGeom>
          <a:noFill/>
        </p:spPr>
        <p:txBody>
          <a:bodyPr wrap="square">
            <a:spAutoFit/>
          </a:bodyPr>
          <a:lstStyle/>
          <a:p>
            <a:pPr>
              <a:lnSpc>
                <a:spcPts val="3039"/>
              </a:lnSpc>
            </a:pPr>
            <a:r>
              <a:rPr lang="en-US" sz="1899" dirty="0">
                <a:solidFill>
                  <a:srgbClr val="000000"/>
                </a:solidFill>
                <a:latin typeface="Poppins"/>
              </a:rPr>
              <a:t>Small Movie Model</a:t>
            </a:r>
          </a:p>
          <a:p>
            <a:pPr marL="342900" indent="-342900">
              <a:lnSpc>
                <a:spcPts val="3039"/>
              </a:lnSpc>
              <a:buFontTx/>
              <a:buChar char="-"/>
            </a:pPr>
            <a:r>
              <a:rPr lang="en-US" sz="1899" dirty="0">
                <a:solidFill>
                  <a:srgbClr val="000000"/>
                </a:solidFill>
                <a:latin typeface="Poppins"/>
              </a:rPr>
              <a:t>Small TF.Keras Sequential Model for initial testing</a:t>
            </a:r>
          </a:p>
          <a:p>
            <a:pPr marL="342900" indent="-342900">
              <a:lnSpc>
                <a:spcPts val="3039"/>
              </a:lnSpc>
              <a:buFontTx/>
              <a:buChar char="-"/>
            </a:pPr>
            <a:r>
              <a:rPr lang="en-US" sz="1899" dirty="0">
                <a:solidFill>
                  <a:srgbClr val="000000"/>
                </a:solidFill>
                <a:latin typeface="Poppins"/>
              </a:rPr>
              <a:t>Features: Release Decade, Age Certification, Runtime,  Genre, Country, and IMDB Votes </a:t>
            </a:r>
          </a:p>
          <a:p>
            <a:pPr marL="342900" indent="-342900">
              <a:lnSpc>
                <a:spcPts val="3039"/>
              </a:lnSpc>
              <a:buFontTx/>
              <a:buChar char="-"/>
            </a:pPr>
            <a:r>
              <a:rPr lang="en-US" sz="1899" dirty="0">
                <a:solidFill>
                  <a:srgbClr val="000000"/>
                </a:solidFill>
                <a:latin typeface="Poppins"/>
              </a:rPr>
              <a:t>2 Hidden Dense layers</a:t>
            </a:r>
          </a:p>
          <a:p>
            <a:pPr marL="342900" indent="-342900">
              <a:lnSpc>
                <a:spcPts val="3039"/>
              </a:lnSpc>
              <a:buFontTx/>
              <a:buChar char="-"/>
            </a:pPr>
            <a:r>
              <a:rPr lang="en-US" sz="1899" dirty="0">
                <a:solidFill>
                  <a:srgbClr val="000000"/>
                </a:solidFill>
                <a:latin typeface="Poppins"/>
              </a:rPr>
              <a:t>0.7 Mean Absolute Error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263" y="5930966"/>
            <a:ext cx="8010865" cy="4679975"/>
            <a:chOff x="0" y="0"/>
            <a:chExt cx="2109857" cy="1232586"/>
          </a:xfrm>
        </p:grpSpPr>
        <p:sp>
          <p:nvSpPr>
            <p:cNvPr id="3" name="Freeform 3"/>
            <p:cNvSpPr/>
            <p:nvPr/>
          </p:nvSpPr>
          <p:spPr>
            <a:xfrm>
              <a:off x="0" y="0"/>
              <a:ext cx="2109857" cy="1232586"/>
            </a:xfrm>
            <a:custGeom>
              <a:avLst/>
              <a:gdLst/>
              <a:ahLst/>
              <a:cxnLst/>
              <a:rect l="l" t="t" r="r" b="b"/>
              <a:pathLst>
                <a:path w="2109857" h="1232586">
                  <a:moveTo>
                    <a:pt x="0" y="0"/>
                  </a:moveTo>
                  <a:lnTo>
                    <a:pt x="2109857" y="0"/>
                  </a:lnTo>
                  <a:lnTo>
                    <a:pt x="2109857" y="1232586"/>
                  </a:lnTo>
                  <a:lnTo>
                    <a:pt x="0" y="1232586"/>
                  </a:lnTo>
                  <a:close/>
                </a:path>
              </a:pathLst>
            </a:custGeom>
            <a:solidFill>
              <a:srgbClr val="68463B"/>
            </a:solidFill>
          </p:spPr>
          <p:txBody>
            <a:bodyPr/>
            <a:lstStyle/>
            <a:p>
              <a:endParaRPr lang="en-US"/>
            </a:p>
          </p:txBody>
        </p:sp>
        <p:sp>
          <p:nvSpPr>
            <p:cNvPr id="4" name="TextBox 4"/>
            <p:cNvSpPr txBox="1"/>
            <p:nvPr/>
          </p:nvSpPr>
          <p:spPr>
            <a:xfrm>
              <a:off x="0" y="-38100"/>
              <a:ext cx="2109857" cy="12706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707602" y="5930966"/>
            <a:ext cx="10844805" cy="4644839"/>
            <a:chOff x="0" y="0"/>
            <a:chExt cx="14459740" cy="6193118"/>
          </a:xfrm>
        </p:grpSpPr>
        <p:pic>
          <p:nvPicPr>
            <p:cNvPr id="6" name="Picture 6"/>
            <p:cNvPicPr>
              <a:picLocks noChangeAspect="1"/>
            </p:cNvPicPr>
            <p:nvPr/>
          </p:nvPicPr>
          <p:blipFill>
            <a:blip r:embed="rId2"/>
            <a:srcRect t="11928" b="11928"/>
            <a:stretch>
              <a:fillRect/>
            </a:stretch>
          </p:blipFill>
          <p:spPr>
            <a:xfrm>
              <a:off x="0" y="0"/>
              <a:ext cx="14459740" cy="6193118"/>
            </a:xfrm>
            <a:prstGeom prst="rect">
              <a:avLst/>
            </a:prstGeom>
          </p:spPr>
        </p:pic>
      </p:grpSp>
      <p:sp>
        <p:nvSpPr>
          <p:cNvPr id="7" name="Freeform 7"/>
          <p:cNvSpPr/>
          <p:nvPr/>
        </p:nvSpPr>
        <p:spPr>
          <a:xfrm>
            <a:off x="10386094" y="143350"/>
            <a:ext cx="6873206" cy="5644962"/>
          </a:xfrm>
          <a:custGeom>
            <a:avLst/>
            <a:gdLst/>
            <a:ahLst/>
            <a:cxnLst/>
            <a:rect l="l" t="t" r="r" b="b"/>
            <a:pathLst>
              <a:path w="6873206" h="5644962">
                <a:moveTo>
                  <a:pt x="0" y="0"/>
                </a:moveTo>
                <a:lnTo>
                  <a:pt x="6873206" y="0"/>
                </a:lnTo>
                <a:lnTo>
                  <a:pt x="6873206" y="5644962"/>
                </a:lnTo>
                <a:lnTo>
                  <a:pt x="0" y="5644962"/>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79522" y="6026216"/>
            <a:ext cx="6678902" cy="3959224"/>
          </a:xfrm>
          <a:prstGeom prst="rect">
            <a:avLst/>
          </a:prstGeom>
        </p:spPr>
        <p:txBody>
          <a:bodyPr lIns="0" tIns="0" rIns="0" bIns="0" rtlCol="0" anchor="t">
            <a:spAutoFit/>
          </a:bodyPr>
          <a:lstStyle/>
          <a:p>
            <a:pPr>
              <a:lnSpc>
                <a:spcPts val="9999"/>
              </a:lnSpc>
            </a:pPr>
            <a:r>
              <a:rPr lang="en-US" sz="9999">
                <a:solidFill>
                  <a:srgbClr val="F8F5F1"/>
                </a:solidFill>
                <a:latin typeface="Poppins Bold"/>
              </a:rPr>
              <a:t>Large Model training</a:t>
            </a:r>
          </a:p>
        </p:txBody>
      </p:sp>
      <p:sp>
        <p:nvSpPr>
          <p:cNvPr id="9" name="TextBox 9"/>
          <p:cNvSpPr txBox="1"/>
          <p:nvPr/>
        </p:nvSpPr>
        <p:spPr>
          <a:xfrm>
            <a:off x="679522" y="212067"/>
            <a:ext cx="7797352" cy="5697220"/>
          </a:xfrm>
          <a:prstGeom prst="rect">
            <a:avLst/>
          </a:prstGeom>
        </p:spPr>
        <p:txBody>
          <a:bodyPr lIns="0" tIns="0" rIns="0" bIns="0" rtlCol="0" anchor="t">
            <a:spAutoFit/>
          </a:bodyPr>
          <a:lstStyle/>
          <a:p>
            <a:pPr>
              <a:lnSpc>
                <a:spcPts val="3039"/>
              </a:lnSpc>
            </a:pPr>
            <a:r>
              <a:rPr lang="en-US" sz="1899" dirty="0">
                <a:solidFill>
                  <a:srgbClr val="000000"/>
                </a:solidFill>
                <a:latin typeface="Poppins"/>
              </a:rPr>
              <a:t>Movie model:</a:t>
            </a:r>
          </a:p>
          <a:p>
            <a:pPr marL="410209" lvl="1" indent="-205105">
              <a:lnSpc>
                <a:spcPts val="3039"/>
              </a:lnSpc>
              <a:buFont typeface="Arial"/>
              <a:buChar char="•"/>
            </a:pPr>
            <a:r>
              <a:rPr lang="en-US" sz="1899" dirty="0">
                <a:solidFill>
                  <a:srgbClr val="000000"/>
                </a:solidFill>
                <a:latin typeface="Poppins"/>
              </a:rPr>
              <a:t>Tested in pandas, loaded dataframe into memory</a:t>
            </a:r>
          </a:p>
          <a:p>
            <a:pPr marL="410209" lvl="1" indent="-205105">
              <a:lnSpc>
                <a:spcPts val="3039"/>
              </a:lnSpc>
              <a:buFont typeface="Arial"/>
              <a:buChar char="•"/>
            </a:pPr>
            <a:r>
              <a:rPr lang="en-US" sz="1899" dirty="0">
                <a:solidFill>
                  <a:srgbClr val="000000"/>
                </a:solidFill>
                <a:latin typeface="Poppins"/>
              </a:rPr>
              <a:t>Split dataset between show and movie to </a:t>
            </a:r>
            <a:r>
              <a:rPr lang="en-US" sz="1899" dirty="0" err="1">
                <a:solidFill>
                  <a:srgbClr val="000000"/>
                </a:solidFill>
                <a:latin typeface="Poppins"/>
              </a:rPr>
              <a:t>seperate</a:t>
            </a:r>
            <a:r>
              <a:rPr lang="en-US" sz="1899" dirty="0">
                <a:solidFill>
                  <a:srgbClr val="000000"/>
                </a:solidFill>
                <a:latin typeface="Poppins"/>
              </a:rPr>
              <a:t> differences in medium</a:t>
            </a:r>
          </a:p>
          <a:p>
            <a:pPr marL="410209" lvl="1" indent="-205105">
              <a:lnSpc>
                <a:spcPts val="3039"/>
              </a:lnSpc>
              <a:buFont typeface="Arial"/>
              <a:buChar char="•"/>
            </a:pPr>
            <a:r>
              <a:rPr lang="en-US" sz="1899" dirty="0">
                <a:solidFill>
                  <a:srgbClr val="000000"/>
                </a:solidFill>
                <a:latin typeface="Poppins"/>
              </a:rPr>
              <a:t>Selected relevant features, (release year, age certification, runtime, genre, country, case, director, </a:t>
            </a:r>
            <a:r>
              <a:rPr lang="en-US" sz="1899" dirty="0" err="1">
                <a:solidFill>
                  <a:srgbClr val="000000"/>
                </a:solidFill>
                <a:latin typeface="Poppins"/>
              </a:rPr>
              <a:t>imdb</a:t>
            </a:r>
            <a:r>
              <a:rPr lang="en-US" sz="1899" dirty="0">
                <a:solidFill>
                  <a:srgbClr val="000000"/>
                </a:solidFill>
                <a:latin typeface="Poppins"/>
              </a:rPr>
              <a:t> votes)</a:t>
            </a:r>
          </a:p>
          <a:p>
            <a:pPr marL="410209" lvl="1" indent="-205105">
              <a:lnSpc>
                <a:spcPts val="3039"/>
              </a:lnSpc>
              <a:buFont typeface="Arial"/>
              <a:buChar char="•"/>
            </a:pPr>
            <a:r>
              <a:rPr lang="en-US" sz="1899" dirty="0">
                <a:solidFill>
                  <a:srgbClr val="000000"/>
                </a:solidFill>
                <a:latin typeface="Poppins"/>
              </a:rPr>
              <a:t>Selected target variable (</a:t>
            </a:r>
            <a:r>
              <a:rPr lang="en-US" sz="1899" dirty="0" err="1">
                <a:solidFill>
                  <a:srgbClr val="000000"/>
                </a:solidFill>
                <a:latin typeface="Poppins"/>
              </a:rPr>
              <a:t>imdb</a:t>
            </a:r>
            <a:r>
              <a:rPr lang="en-US" sz="1899" dirty="0">
                <a:solidFill>
                  <a:srgbClr val="000000"/>
                </a:solidFill>
                <a:latin typeface="Poppins"/>
              </a:rPr>
              <a:t> score)</a:t>
            </a:r>
          </a:p>
          <a:p>
            <a:pPr marL="410209" lvl="1" indent="-205105">
              <a:lnSpc>
                <a:spcPts val="3039"/>
              </a:lnSpc>
              <a:buFont typeface="Arial"/>
              <a:buChar char="•"/>
            </a:pPr>
            <a:r>
              <a:rPr lang="en-US" sz="1899" dirty="0">
                <a:solidFill>
                  <a:srgbClr val="000000"/>
                </a:solidFill>
                <a:latin typeface="Poppins"/>
              </a:rPr>
              <a:t>Replaced low entry features with generic 'other' label. to prevent overfitting </a:t>
            </a:r>
            <a:r>
              <a:rPr lang="en-US" sz="1899" dirty="0" err="1">
                <a:solidFill>
                  <a:srgbClr val="000000"/>
                </a:solidFill>
                <a:latin typeface="Poppins"/>
              </a:rPr>
              <a:t>whithout</a:t>
            </a:r>
            <a:r>
              <a:rPr lang="en-US" sz="1899" dirty="0">
                <a:solidFill>
                  <a:srgbClr val="000000"/>
                </a:solidFill>
                <a:latin typeface="Poppins"/>
              </a:rPr>
              <a:t> removing trainable feature</a:t>
            </a:r>
          </a:p>
          <a:p>
            <a:pPr marL="410209" lvl="1" indent="-205105">
              <a:lnSpc>
                <a:spcPts val="3039"/>
              </a:lnSpc>
              <a:buFont typeface="Arial"/>
              <a:buChar char="•"/>
            </a:pPr>
            <a:r>
              <a:rPr lang="en-US" sz="1899" dirty="0" err="1">
                <a:solidFill>
                  <a:srgbClr val="000000"/>
                </a:solidFill>
                <a:latin typeface="Poppins"/>
              </a:rPr>
              <a:t>pd.getdummies</a:t>
            </a:r>
            <a:r>
              <a:rPr lang="en-US" sz="1899" dirty="0">
                <a:solidFill>
                  <a:srgbClr val="000000"/>
                </a:solidFill>
                <a:latin typeface="Poppins"/>
              </a:rPr>
              <a:t> on categorical features to one-hot-encode</a:t>
            </a:r>
          </a:p>
          <a:p>
            <a:pPr marL="410209" lvl="1" indent="-205105">
              <a:lnSpc>
                <a:spcPts val="3039"/>
              </a:lnSpc>
              <a:buFont typeface="Arial"/>
              <a:buChar char="•"/>
            </a:pPr>
            <a:r>
              <a:rPr lang="en-US" sz="1899" dirty="0">
                <a:solidFill>
                  <a:srgbClr val="000000"/>
                </a:solidFill>
                <a:latin typeface="Poppins"/>
              </a:rPr>
              <a:t>5 dense layers w/ 30 units to an </a:t>
            </a:r>
            <a:r>
              <a:rPr lang="en-US" sz="1899" dirty="0" err="1">
                <a:solidFill>
                  <a:srgbClr val="000000"/>
                </a:solidFill>
                <a:latin typeface="Poppins"/>
              </a:rPr>
              <a:t>ouput</a:t>
            </a:r>
            <a:r>
              <a:rPr lang="en-US" sz="1899" dirty="0">
                <a:solidFill>
                  <a:srgbClr val="000000"/>
                </a:solidFill>
                <a:latin typeface="Poppins"/>
              </a:rPr>
              <a:t> layer with a linear activation (regression problem)</a:t>
            </a:r>
          </a:p>
          <a:p>
            <a:pPr marL="410209" lvl="1" indent="-205105">
              <a:lnSpc>
                <a:spcPts val="3039"/>
              </a:lnSpc>
              <a:buFont typeface="Arial"/>
              <a:buChar char="•"/>
            </a:pPr>
            <a:r>
              <a:rPr lang="en-US" sz="1899" dirty="0">
                <a:solidFill>
                  <a:srgbClr val="000000"/>
                </a:solidFill>
                <a:latin typeface="Poppins"/>
              </a:rPr>
              <a:t>Compiled with loss function (mean absolute error)</a:t>
            </a:r>
          </a:p>
          <a:p>
            <a:pPr marL="410209" lvl="1" indent="-205105">
              <a:lnSpc>
                <a:spcPts val="3039"/>
              </a:lnSpc>
              <a:buFont typeface="Arial"/>
              <a:buChar char="•"/>
            </a:pPr>
            <a:r>
              <a:rPr lang="en-US" sz="1899" dirty="0">
                <a:solidFill>
                  <a:srgbClr val="000000"/>
                </a:solidFill>
                <a:latin typeface="Poppins"/>
              </a:rPr>
              <a:t>Matplotlib to graph prediction</a:t>
            </a:r>
          </a:p>
          <a:p>
            <a:pPr>
              <a:lnSpc>
                <a:spcPts val="2880"/>
              </a:lnSpc>
            </a:pPr>
            <a:endParaRPr lang="en-US" sz="1899" dirty="0">
              <a:solidFill>
                <a:srgbClr val="000000"/>
              </a:solidFill>
              <a:latin typeface="Poppins"/>
            </a:endParaRPr>
          </a:p>
        </p:txBody>
      </p:sp>
    </p:spTree>
    <p:extLst>
      <p:ext uri="{BB962C8B-B14F-4D97-AF65-F5344CB8AC3E}">
        <p14:creationId xmlns:p14="http://schemas.microsoft.com/office/powerpoint/2010/main" val="388323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8463B"/>
        </a:solidFill>
        <a:effectLst/>
      </p:bgPr>
    </p:bg>
    <p:spTree>
      <p:nvGrpSpPr>
        <p:cNvPr id="1" name=""/>
        <p:cNvGrpSpPr/>
        <p:nvPr/>
      </p:nvGrpSpPr>
      <p:grpSpPr>
        <a:xfrm>
          <a:off x="0" y="0"/>
          <a:ext cx="0" cy="0"/>
          <a:chOff x="0" y="0"/>
          <a:chExt cx="0" cy="0"/>
        </a:xfrm>
      </p:grpSpPr>
      <p:grpSp>
        <p:nvGrpSpPr>
          <p:cNvPr id="2" name="Group 2"/>
          <p:cNvGrpSpPr/>
          <p:nvPr/>
        </p:nvGrpSpPr>
        <p:grpSpPr>
          <a:xfrm>
            <a:off x="-620440" y="-547799"/>
            <a:ext cx="7086180" cy="11158740"/>
            <a:chOff x="0" y="0"/>
            <a:chExt cx="1866319" cy="2938927"/>
          </a:xfrm>
        </p:grpSpPr>
        <p:sp>
          <p:nvSpPr>
            <p:cNvPr id="3" name="Freeform 3"/>
            <p:cNvSpPr/>
            <p:nvPr/>
          </p:nvSpPr>
          <p:spPr>
            <a:xfrm>
              <a:off x="0" y="0"/>
              <a:ext cx="1866319" cy="2938927"/>
            </a:xfrm>
            <a:custGeom>
              <a:avLst/>
              <a:gdLst/>
              <a:ahLst/>
              <a:cxnLst/>
              <a:rect l="l" t="t" r="r" b="b"/>
              <a:pathLst>
                <a:path w="1866319" h="2938927">
                  <a:moveTo>
                    <a:pt x="0" y="0"/>
                  </a:moveTo>
                  <a:lnTo>
                    <a:pt x="1866319" y="0"/>
                  </a:lnTo>
                  <a:lnTo>
                    <a:pt x="1866319" y="2938927"/>
                  </a:lnTo>
                  <a:lnTo>
                    <a:pt x="0" y="2938927"/>
                  </a:lnTo>
                  <a:close/>
                </a:path>
              </a:pathLst>
            </a:custGeom>
            <a:solidFill>
              <a:srgbClr val="F8F5F1"/>
            </a:solidFill>
          </p:spPr>
          <p:txBody>
            <a:bodyPr/>
            <a:lstStyle/>
            <a:p>
              <a:endParaRPr lang="en-US"/>
            </a:p>
          </p:txBody>
        </p:sp>
        <p:sp>
          <p:nvSpPr>
            <p:cNvPr id="4" name="TextBox 4"/>
            <p:cNvSpPr txBox="1"/>
            <p:nvPr/>
          </p:nvSpPr>
          <p:spPr>
            <a:xfrm>
              <a:off x="0" y="-38100"/>
              <a:ext cx="1866319" cy="29770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65739" y="-209124"/>
            <a:ext cx="5356521" cy="10820065"/>
            <a:chOff x="0" y="0"/>
            <a:chExt cx="7142028" cy="14426754"/>
          </a:xfrm>
        </p:grpSpPr>
        <p:pic>
          <p:nvPicPr>
            <p:cNvPr id="6" name="Picture 6"/>
            <p:cNvPicPr>
              <a:picLocks noChangeAspect="1"/>
            </p:cNvPicPr>
            <p:nvPr/>
          </p:nvPicPr>
          <p:blipFill>
            <a:blip r:embed="rId2"/>
            <a:srcRect l="40353" r="40353"/>
            <a:stretch>
              <a:fillRect/>
            </a:stretch>
          </p:blipFill>
          <p:spPr>
            <a:xfrm>
              <a:off x="0" y="0"/>
              <a:ext cx="7142028" cy="14426754"/>
            </a:xfrm>
            <a:prstGeom prst="rect">
              <a:avLst/>
            </a:prstGeom>
          </p:spPr>
        </p:pic>
      </p:grpSp>
      <p:sp>
        <p:nvSpPr>
          <p:cNvPr id="7" name="Freeform 7"/>
          <p:cNvSpPr/>
          <p:nvPr/>
        </p:nvSpPr>
        <p:spPr>
          <a:xfrm>
            <a:off x="6465739" y="0"/>
            <a:ext cx="11822261" cy="10287000"/>
          </a:xfrm>
          <a:custGeom>
            <a:avLst/>
            <a:gdLst/>
            <a:ahLst/>
            <a:cxnLst/>
            <a:rect l="l" t="t" r="r" b="b"/>
            <a:pathLst>
              <a:path w="11822261" h="10287000">
                <a:moveTo>
                  <a:pt x="0" y="0"/>
                </a:moveTo>
                <a:lnTo>
                  <a:pt x="11822261" y="0"/>
                </a:lnTo>
                <a:lnTo>
                  <a:pt x="11822261" y="10287000"/>
                </a:lnTo>
                <a:lnTo>
                  <a:pt x="0" y="10287000"/>
                </a:lnTo>
                <a:lnTo>
                  <a:pt x="0" y="0"/>
                </a:lnTo>
                <a:close/>
              </a:path>
            </a:pathLst>
          </a:custGeom>
          <a:blipFill>
            <a:blip r:embed="rId3"/>
            <a:stretch>
              <a:fillRect l="-28958" r="-28958" b="-2085"/>
            </a:stretch>
          </a:blipFill>
        </p:spPr>
        <p:txBody>
          <a:bodyPr/>
          <a:lstStyle/>
          <a:p>
            <a:endParaRPr lang="en-US"/>
          </a:p>
        </p:txBody>
      </p:sp>
      <p:sp>
        <p:nvSpPr>
          <p:cNvPr id="8" name="TextBox 8"/>
          <p:cNvSpPr txBox="1"/>
          <p:nvPr/>
        </p:nvSpPr>
        <p:spPr>
          <a:xfrm>
            <a:off x="666139" y="271663"/>
            <a:ext cx="4946627" cy="1803401"/>
          </a:xfrm>
          <a:prstGeom prst="rect">
            <a:avLst/>
          </a:prstGeom>
        </p:spPr>
        <p:txBody>
          <a:bodyPr lIns="0" tIns="0" rIns="0" bIns="0" rtlCol="0" anchor="t">
            <a:spAutoFit/>
          </a:bodyPr>
          <a:lstStyle/>
          <a:p>
            <a:pPr>
              <a:lnSpc>
                <a:spcPts val="13999"/>
              </a:lnSpc>
            </a:pPr>
            <a:r>
              <a:rPr lang="en-US" sz="9999">
                <a:solidFill>
                  <a:srgbClr val="251513"/>
                </a:solidFill>
                <a:latin typeface="Poppins Bold"/>
              </a:rPr>
              <a:t>About</a:t>
            </a:r>
          </a:p>
        </p:txBody>
      </p:sp>
      <p:sp>
        <p:nvSpPr>
          <p:cNvPr id="9" name="TextBox 9"/>
          <p:cNvSpPr txBox="1"/>
          <p:nvPr/>
        </p:nvSpPr>
        <p:spPr>
          <a:xfrm>
            <a:off x="711523" y="2555193"/>
            <a:ext cx="4855859" cy="7553735"/>
          </a:xfrm>
          <a:prstGeom prst="rect">
            <a:avLst/>
          </a:prstGeom>
        </p:spPr>
        <p:txBody>
          <a:bodyPr lIns="0" tIns="0" rIns="0" bIns="0" rtlCol="0" anchor="t">
            <a:spAutoFit/>
          </a:bodyPr>
          <a:lstStyle/>
          <a:p>
            <a:pPr>
              <a:lnSpc>
                <a:spcPts val="4300"/>
              </a:lnSpc>
            </a:pPr>
            <a:r>
              <a:rPr lang="en-US" sz="2688" dirty="0">
                <a:solidFill>
                  <a:srgbClr val="000000"/>
                </a:solidFill>
                <a:latin typeface="Poppins Bold"/>
              </a:rPr>
              <a:t>Project Goal:</a:t>
            </a:r>
            <a:r>
              <a:rPr lang="en-US" sz="2688" dirty="0">
                <a:solidFill>
                  <a:srgbClr val="000000"/>
                </a:solidFill>
                <a:latin typeface="Poppins"/>
              </a:rPr>
              <a:t> </a:t>
            </a:r>
          </a:p>
          <a:p>
            <a:pPr>
              <a:lnSpc>
                <a:spcPts val="4300"/>
              </a:lnSpc>
            </a:pPr>
            <a:r>
              <a:rPr lang="en-US" sz="2688" dirty="0">
                <a:solidFill>
                  <a:srgbClr val="000000"/>
                </a:solidFill>
                <a:latin typeface="Poppins"/>
              </a:rPr>
              <a:t>Model how different attributes of Netflix TV Shows and Movies (Length, Genre, Age Certification) affect its IMDb ratings.</a:t>
            </a:r>
          </a:p>
          <a:p>
            <a:pPr>
              <a:lnSpc>
                <a:spcPts val="4300"/>
              </a:lnSpc>
            </a:pPr>
            <a:endParaRPr lang="en-US" sz="2688" dirty="0">
              <a:solidFill>
                <a:srgbClr val="000000"/>
              </a:solidFill>
              <a:latin typeface="Poppins"/>
            </a:endParaRPr>
          </a:p>
          <a:p>
            <a:pPr>
              <a:lnSpc>
                <a:spcPts val="4300"/>
              </a:lnSpc>
            </a:pPr>
            <a:r>
              <a:rPr lang="en-US" sz="2688" dirty="0">
                <a:solidFill>
                  <a:srgbClr val="000000"/>
                </a:solidFill>
                <a:latin typeface="Poppins Bold"/>
              </a:rPr>
              <a:t>Target variable:</a:t>
            </a:r>
            <a:r>
              <a:rPr lang="en-US" sz="2688" dirty="0">
                <a:solidFill>
                  <a:srgbClr val="000000"/>
                </a:solidFill>
                <a:latin typeface="Poppins"/>
              </a:rPr>
              <a:t> IMDb Score</a:t>
            </a:r>
          </a:p>
          <a:p>
            <a:pPr>
              <a:lnSpc>
                <a:spcPts val="4300"/>
              </a:lnSpc>
            </a:pPr>
            <a:endParaRPr lang="en-US" sz="2688" dirty="0">
              <a:solidFill>
                <a:srgbClr val="000000"/>
              </a:solidFill>
              <a:latin typeface="Poppins"/>
            </a:endParaRPr>
          </a:p>
          <a:p>
            <a:pPr>
              <a:lnSpc>
                <a:spcPts val="4300"/>
              </a:lnSpc>
            </a:pPr>
            <a:r>
              <a:rPr lang="en-US" sz="2688" dirty="0">
                <a:solidFill>
                  <a:srgbClr val="000000"/>
                </a:solidFill>
                <a:latin typeface="Poppins Bold"/>
              </a:rPr>
              <a:t>Features:</a:t>
            </a:r>
            <a:r>
              <a:rPr lang="en-US" sz="2688" dirty="0">
                <a:solidFill>
                  <a:srgbClr val="000000"/>
                </a:solidFill>
                <a:latin typeface="Poppins"/>
              </a:rPr>
              <a:t> Type, Release Year, Age Certification, Runtime, Genre, Production Countries, # of Seasons</a:t>
            </a:r>
          </a:p>
          <a:p>
            <a:pPr>
              <a:lnSpc>
                <a:spcPts val="3020"/>
              </a:lnSpc>
            </a:pPr>
            <a:endParaRPr lang="en-US" sz="2688" dirty="0">
              <a:solidFill>
                <a:srgbClr val="000000"/>
              </a:solidFill>
              <a:latin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263" y="5930966"/>
            <a:ext cx="8010865" cy="4679975"/>
            <a:chOff x="0" y="0"/>
            <a:chExt cx="2109857" cy="1232586"/>
          </a:xfrm>
        </p:grpSpPr>
        <p:sp>
          <p:nvSpPr>
            <p:cNvPr id="3" name="Freeform 3"/>
            <p:cNvSpPr/>
            <p:nvPr/>
          </p:nvSpPr>
          <p:spPr>
            <a:xfrm>
              <a:off x="0" y="0"/>
              <a:ext cx="2109857" cy="1232586"/>
            </a:xfrm>
            <a:custGeom>
              <a:avLst/>
              <a:gdLst/>
              <a:ahLst/>
              <a:cxnLst/>
              <a:rect l="l" t="t" r="r" b="b"/>
              <a:pathLst>
                <a:path w="2109857" h="1232586">
                  <a:moveTo>
                    <a:pt x="0" y="0"/>
                  </a:moveTo>
                  <a:lnTo>
                    <a:pt x="2109857" y="0"/>
                  </a:lnTo>
                  <a:lnTo>
                    <a:pt x="2109857" y="1232586"/>
                  </a:lnTo>
                  <a:lnTo>
                    <a:pt x="0" y="1232586"/>
                  </a:lnTo>
                  <a:close/>
                </a:path>
              </a:pathLst>
            </a:custGeom>
            <a:solidFill>
              <a:srgbClr val="68463B"/>
            </a:solidFill>
          </p:spPr>
          <p:txBody>
            <a:bodyPr/>
            <a:lstStyle/>
            <a:p>
              <a:endParaRPr lang="en-US"/>
            </a:p>
          </p:txBody>
        </p:sp>
        <p:sp>
          <p:nvSpPr>
            <p:cNvPr id="4" name="TextBox 4"/>
            <p:cNvSpPr txBox="1"/>
            <p:nvPr/>
          </p:nvSpPr>
          <p:spPr>
            <a:xfrm>
              <a:off x="0" y="-38100"/>
              <a:ext cx="2109857" cy="12706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707602" y="5930966"/>
            <a:ext cx="10844805" cy="4644839"/>
            <a:chOff x="0" y="0"/>
            <a:chExt cx="14459740" cy="6193118"/>
          </a:xfrm>
        </p:grpSpPr>
        <p:pic>
          <p:nvPicPr>
            <p:cNvPr id="6" name="Picture 6"/>
            <p:cNvPicPr>
              <a:picLocks noChangeAspect="1"/>
            </p:cNvPicPr>
            <p:nvPr/>
          </p:nvPicPr>
          <p:blipFill>
            <a:blip r:embed="rId2"/>
            <a:srcRect t="11928" b="11928"/>
            <a:stretch>
              <a:fillRect/>
            </a:stretch>
          </p:blipFill>
          <p:spPr>
            <a:xfrm>
              <a:off x="0" y="0"/>
              <a:ext cx="14459740" cy="6193118"/>
            </a:xfrm>
            <a:prstGeom prst="rect">
              <a:avLst/>
            </a:prstGeom>
          </p:spPr>
        </p:pic>
      </p:grpSp>
      <p:sp>
        <p:nvSpPr>
          <p:cNvPr id="8" name="TextBox 8"/>
          <p:cNvSpPr txBox="1"/>
          <p:nvPr/>
        </p:nvSpPr>
        <p:spPr>
          <a:xfrm>
            <a:off x="679522" y="6026216"/>
            <a:ext cx="6678902" cy="3885615"/>
          </a:xfrm>
          <a:prstGeom prst="rect">
            <a:avLst/>
          </a:prstGeom>
        </p:spPr>
        <p:txBody>
          <a:bodyPr lIns="0" tIns="0" rIns="0" bIns="0" rtlCol="0" anchor="t">
            <a:spAutoFit/>
          </a:bodyPr>
          <a:lstStyle/>
          <a:p>
            <a:pPr>
              <a:lnSpc>
                <a:spcPts val="9999"/>
              </a:lnSpc>
            </a:pPr>
            <a:r>
              <a:rPr lang="en-US" sz="9999" dirty="0">
                <a:solidFill>
                  <a:srgbClr val="F8F5F1"/>
                </a:solidFill>
                <a:latin typeface="Poppins Bold"/>
              </a:rPr>
              <a:t>Spark Model training</a:t>
            </a:r>
          </a:p>
        </p:txBody>
      </p:sp>
      <p:sp>
        <p:nvSpPr>
          <p:cNvPr id="9" name="TextBox 9"/>
          <p:cNvSpPr txBox="1"/>
          <p:nvPr/>
        </p:nvSpPr>
        <p:spPr>
          <a:xfrm>
            <a:off x="679522" y="212067"/>
            <a:ext cx="7797352" cy="4579010"/>
          </a:xfrm>
          <a:prstGeom prst="rect">
            <a:avLst/>
          </a:prstGeom>
        </p:spPr>
        <p:txBody>
          <a:bodyPr lIns="0" tIns="0" rIns="0" bIns="0" rtlCol="0" anchor="t">
            <a:spAutoFit/>
          </a:bodyPr>
          <a:lstStyle/>
          <a:p>
            <a:pPr>
              <a:lnSpc>
                <a:spcPts val="3039"/>
              </a:lnSpc>
            </a:pPr>
            <a:r>
              <a:rPr lang="en-US" sz="1899" dirty="0">
                <a:solidFill>
                  <a:srgbClr val="000000"/>
                </a:solidFill>
                <a:latin typeface="Poppins"/>
              </a:rPr>
              <a:t>Movie model:</a:t>
            </a:r>
          </a:p>
          <a:p>
            <a:pPr marL="548004" lvl="1" indent="-342900">
              <a:lnSpc>
                <a:spcPts val="3039"/>
              </a:lnSpc>
              <a:buFont typeface="Arial" panose="020B0604020202020204" pitchFamily="34" charset="0"/>
              <a:buChar char="•"/>
            </a:pPr>
            <a:r>
              <a:rPr lang="en-US" sz="1899" dirty="0">
                <a:solidFill>
                  <a:srgbClr val="000000"/>
                </a:solidFill>
                <a:latin typeface="Poppins"/>
              </a:rPr>
              <a:t>Preprocessed in Spark.ML to save on Memory</a:t>
            </a:r>
          </a:p>
          <a:p>
            <a:pPr marL="548004" lvl="1" indent="-342900">
              <a:lnSpc>
                <a:spcPts val="3039"/>
              </a:lnSpc>
              <a:buFont typeface="Arial" panose="020B0604020202020204" pitchFamily="34" charset="0"/>
              <a:buChar char="•"/>
            </a:pPr>
            <a:r>
              <a:rPr lang="en-US" sz="1899" dirty="0">
                <a:solidFill>
                  <a:srgbClr val="000000"/>
                </a:solidFill>
                <a:latin typeface="Poppins"/>
              </a:rPr>
              <a:t>Used Viz to </a:t>
            </a:r>
            <a:r>
              <a:rPr lang="en-US" sz="1899">
                <a:solidFill>
                  <a:srgbClr val="000000"/>
                </a:solidFill>
                <a:latin typeface="Poppins"/>
              </a:rPr>
              <a:t>select features</a:t>
            </a:r>
            <a:endParaRPr lang="en-US" sz="1899" dirty="0">
              <a:solidFill>
                <a:srgbClr val="000000"/>
              </a:solidFill>
              <a:latin typeface="Poppins"/>
            </a:endParaRPr>
          </a:p>
          <a:p>
            <a:pPr marL="548004" lvl="1" indent="-342900">
              <a:lnSpc>
                <a:spcPts val="3039"/>
              </a:lnSpc>
              <a:buFont typeface="Arial" panose="020B0604020202020204" pitchFamily="34" charset="0"/>
              <a:buChar char="•"/>
            </a:pPr>
            <a:r>
              <a:rPr lang="en-US" sz="1899" dirty="0" err="1">
                <a:solidFill>
                  <a:srgbClr val="000000"/>
                </a:solidFill>
                <a:latin typeface="Poppins"/>
              </a:rPr>
              <a:t>StringIndexer</a:t>
            </a:r>
            <a:r>
              <a:rPr lang="en-US" sz="1899" dirty="0">
                <a:solidFill>
                  <a:srgbClr val="000000"/>
                </a:solidFill>
                <a:latin typeface="Poppins"/>
              </a:rPr>
              <a:t>, </a:t>
            </a:r>
            <a:r>
              <a:rPr lang="en-US" sz="1899" dirty="0" err="1">
                <a:solidFill>
                  <a:srgbClr val="000000"/>
                </a:solidFill>
                <a:latin typeface="Poppins"/>
              </a:rPr>
              <a:t>VectorIndexer</a:t>
            </a:r>
            <a:r>
              <a:rPr lang="en-US" sz="1899" dirty="0">
                <a:solidFill>
                  <a:srgbClr val="000000"/>
                </a:solidFill>
                <a:latin typeface="Poppins"/>
              </a:rPr>
              <a:t>, </a:t>
            </a:r>
            <a:r>
              <a:rPr lang="en-US" sz="1899" dirty="0" err="1">
                <a:solidFill>
                  <a:srgbClr val="000000"/>
                </a:solidFill>
                <a:latin typeface="Poppins"/>
              </a:rPr>
              <a:t>OneHotEncoder</a:t>
            </a:r>
            <a:endParaRPr lang="en-US" sz="1899" dirty="0">
              <a:solidFill>
                <a:srgbClr val="000000"/>
              </a:solidFill>
              <a:latin typeface="Poppins"/>
            </a:endParaRPr>
          </a:p>
          <a:p>
            <a:pPr marL="548004" lvl="1" indent="-342900">
              <a:lnSpc>
                <a:spcPts val="3039"/>
              </a:lnSpc>
              <a:buFont typeface="Arial" panose="020B0604020202020204" pitchFamily="34" charset="0"/>
              <a:buChar char="•"/>
            </a:pPr>
            <a:r>
              <a:rPr lang="en-US" sz="1899" dirty="0">
                <a:solidFill>
                  <a:srgbClr val="000000"/>
                </a:solidFill>
                <a:latin typeface="Poppins"/>
              </a:rPr>
              <a:t>Mapped Sparse Tensor to Array</a:t>
            </a:r>
          </a:p>
          <a:p>
            <a:pPr marL="548004" lvl="1" indent="-342900">
              <a:lnSpc>
                <a:spcPts val="3039"/>
              </a:lnSpc>
              <a:buFont typeface="Arial" panose="020B0604020202020204" pitchFamily="34" charset="0"/>
              <a:buChar char="•"/>
            </a:pPr>
            <a:r>
              <a:rPr lang="en-US" sz="1899" dirty="0">
                <a:solidFill>
                  <a:srgbClr val="000000"/>
                </a:solidFill>
                <a:latin typeface="Poppins"/>
              </a:rPr>
              <a:t>Save to Parquet, load Dense Array into Pandas</a:t>
            </a:r>
          </a:p>
          <a:p>
            <a:pPr marL="548004" lvl="1" indent="-342900">
              <a:lnSpc>
                <a:spcPts val="3039"/>
              </a:lnSpc>
              <a:buFont typeface="Arial" panose="020B0604020202020204" pitchFamily="34" charset="0"/>
              <a:buChar char="•"/>
            </a:pPr>
            <a:r>
              <a:rPr lang="en-US" sz="1899" dirty="0">
                <a:solidFill>
                  <a:srgbClr val="000000"/>
                </a:solidFill>
                <a:latin typeface="Poppins"/>
              </a:rPr>
              <a:t>5 dense layers w/ 64 units to an output layer with a linear activation</a:t>
            </a:r>
          </a:p>
          <a:p>
            <a:pPr marL="548004" lvl="1" indent="-342900">
              <a:lnSpc>
                <a:spcPts val="3039"/>
              </a:lnSpc>
              <a:buFont typeface="Arial" panose="020B0604020202020204" pitchFamily="34" charset="0"/>
              <a:buChar char="•"/>
            </a:pPr>
            <a:r>
              <a:rPr lang="en-US" sz="1899" dirty="0">
                <a:solidFill>
                  <a:srgbClr val="000000"/>
                </a:solidFill>
                <a:latin typeface="Poppins"/>
              </a:rPr>
              <a:t>L1 Regularization, Reduce small features to 0</a:t>
            </a:r>
          </a:p>
          <a:p>
            <a:pPr marL="548004" lvl="1" indent="-342900">
              <a:lnSpc>
                <a:spcPts val="3039"/>
              </a:lnSpc>
              <a:buFont typeface="Arial" panose="020B0604020202020204" pitchFamily="34" charset="0"/>
              <a:buChar char="•"/>
            </a:pPr>
            <a:r>
              <a:rPr lang="en-US" sz="1899" dirty="0">
                <a:solidFill>
                  <a:srgbClr val="000000"/>
                </a:solidFill>
                <a:latin typeface="Poppins"/>
              </a:rPr>
              <a:t>0.24 Mean Absolute Error </a:t>
            </a:r>
          </a:p>
          <a:p>
            <a:pPr marL="205104" lvl="1">
              <a:lnSpc>
                <a:spcPts val="3039"/>
              </a:lnSpc>
            </a:pPr>
            <a:endParaRPr lang="en-US" sz="1899" dirty="0">
              <a:solidFill>
                <a:srgbClr val="000000"/>
              </a:solidFill>
              <a:latin typeface="Poppins"/>
            </a:endParaRPr>
          </a:p>
          <a:p>
            <a:pPr>
              <a:lnSpc>
                <a:spcPts val="2880"/>
              </a:lnSpc>
            </a:pPr>
            <a:endParaRPr lang="en-US" sz="1899" dirty="0">
              <a:solidFill>
                <a:srgbClr val="000000"/>
              </a:solidFill>
              <a:latin typeface="Poppins"/>
            </a:endParaRPr>
          </a:p>
        </p:txBody>
      </p:sp>
      <p:pic>
        <p:nvPicPr>
          <p:cNvPr id="1028" name="Picture 4" descr="Image">
            <a:extLst>
              <a:ext uri="{FF2B5EF4-FFF2-40B4-BE49-F238E27FC236}">
                <a16:creationId xmlns:a16="http://schemas.microsoft.com/office/drawing/2014/main" id="{888B64D9-0AB8-435E-1411-A0ABFC15A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0" y="212067"/>
            <a:ext cx="6477000" cy="5314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313203" y="-191212"/>
            <a:ext cx="6384856" cy="10815813"/>
            <a:chOff x="0" y="0"/>
            <a:chExt cx="8513141" cy="14421083"/>
          </a:xfrm>
        </p:grpSpPr>
        <p:pic>
          <p:nvPicPr>
            <p:cNvPr id="3" name="Picture 3"/>
            <p:cNvPicPr>
              <a:picLocks noChangeAspect="1"/>
            </p:cNvPicPr>
            <p:nvPr/>
          </p:nvPicPr>
          <p:blipFill>
            <a:blip r:embed="rId2"/>
            <a:srcRect l="33405" r="33405"/>
            <a:stretch>
              <a:fillRect/>
            </a:stretch>
          </p:blipFill>
          <p:spPr>
            <a:xfrm>
              <a:off x="0" y="0"/>
              <a:ext cx="8513141" cy="14421083"/>
            </a:xfrm>
            <a:prstGeom prst="rect">
              <a:avLst/>
            </a:prstGeom>
          </p:spPr>
        </p:pic>
      </p:grpSp>
      <p:sp>
        <p:nvSpPr>
          <p:cNvPr id="4" name="TextBox 4"/>
          <p:cNvSpPr txBox="1"/>
          <p:nvPr/>
        </p:nvSpPr>
        <p:spPr>
          <a:xfrm>
            <a:off x="6468258" y="589762"/>
            <a:ext cx="10563524" cy="1425574"/>
          </a:xfrm>
          <a:prstGeom prst="rect">
            <a:avLst/>
          </a:prstGeom>
        </p:spPr>
        <p:txBody>
          <a:bodyPr lIns="0" tIns="0" rIns="0" bIns="0" rtlCol="0" anchor="t">
            <a:spAutoFit/>
          </a:bodyPr>
          <a:lstStyle/>
          <a:p>
            <a:pPr>
              <a:lnSpc>
                <a:spcPts val="9999"/>
              </a:lnSpc>
            </a:pPr>
            <a:r>
              <a:rPr lang="en-US" sz="9999">
                <a:solidFill>
                  <a:srgbClr val="251513"/>
                </a:solidFill>
                <a:latin typeface="Poppins Bold"/>
              </a:rPr>
              <a:t>Bibliography</a:t>
            </a:r>
          </a:p>
        </p:txBody>
      </p:sp>
      <p:sp>
        <p:nvSpPr>
          <p:cNvPr id="5" name="TextBox 5"/>
          <p:cNvSpPr txBox="1"/>
          <p:nvPr/>
        </p:nvSpPr>
        <p:spPr>
          <a:xfrm>
            <a:off x="6707809" y="2987041"/>
            <a:ext cx="11082010" cy="4597605"/>
          </a:xfrm>
          <a:prstGeom prst="rect">
            <a:avLst/>
          </a:prstGeom>
        </p:spPr>
        <p:txBody>
          <a:bodyPr lIns="0" tIns="0" rIns="0" bIns="0" rtlCol="0" anchor="t">
            <a:spAutoFit/>
          </a:bodyPr>
          <a:lstStyle/>
          <a:p>
            <a:pPr algn="just">
              <a:lnSpc>
                <a:spcPts val="3008"/>
              </a:lnSpc>
            </a:pPr>
            <a:r>
              <a:rPr lang="en-US" sz="2148" spc="322" dirty="0">
                <a:solidFill>
                  <a:srgbClr val="000000"/>
                </a:solidFill>
                <a:latin typeface="Poppins"/>
              </a:rPr>
              <a:t>HTTPS://THEDAILYGUARDIAN.COM/IS-NETFLIX-COMING-BACK-TO-THE-WEEKLY-RELEASE-MODEL-OF-SHOWS/</a:t>
            </a:r>
          </a:p>
          <a:p>
            <a:pPr algn="just">
              <a:lnSpc>
                <a:spcPts val="3008"/>
              </a:lnSpc>
            </a:pPr>
            <a:endParaRPr lang="en-US" sz="2148" spc="322" dirty="0">
              <a:solidFill>
                <a:srgbClr val="000000"/>
              </a:solidFill>
              <a:latin typeface="Poppins"/>
            </a:endParaRPr>
          </a:p>
          <a:p>
            <a:pPr algn="just">
              <a:lnSpc>
                <a:spcPts val="3008"/>
              </a:lnSpc>
            </a:pPr>
            <a:r>
              <a:rPr lang="en-US" sz="2148" spc="322" dirty="0">
                <a:solidFill>
                  <a:srgbClr val="000000"/>
                </a:solidFill>
                <a:latin typeface="Poppins"/>
              </a:rPr>
              <a:t>HTTPS://ECONOMICTIMES.INDIATIMES.COM/NEWS/INTERNATIONAL/US/UPCOMING-NETFLIX-ORIGINALS-2023-CHECK-LIST-OF-ALL-THE-RENEWED-SEASONS-COMING-TO-STREAMING-GIANT/ARTICLESHOW/102358821.CMS?FROM=MDR</a:t>
            </a:r>
          </a:p>
          <a:p>
            <a:pPr algn="just">
              <a:lnSpc>
                <a:spcPts val="3008"/>
              </a:lnSpc>
            </a:pPr>
            <a:r>
              <a:rPr lang="en-US" sz="2148" spc="322" dirty="0">
                <a:solidFill>
                  <a:srgbClr val="000000"/>
                </a:solidFill>
                <a:latin typeface="Poppins"/>
              </a:rPr>
              <a:t>HTTPS://WWW.IMDB.COM/TITLE/TT5180504/</a:t>
            </a:r>
          </a:p>
          <a:p>
            <a:pPr algn="just">
              <a:lnSpc>
                <a:spcPts val="3008"/>
              </a:lnSpc>
            </a:pPr>
            <a:r>
              <a:rPr lang="en-US" sz="2148" spc="322" dirty="0">
                <a:solidFill>
                  <a:srgbClr val="000000"/>
                </a:solidFill>
                <a:latin typeface="Poppins"/>
              </a:rPr>
              <a:t>HTTPS://EDITORIAL.ROTTENTOMATOES.COM/GUIDE/BEST-NETFLIX-SHOWS-AND-MOVIES-TO-BINGE-WATCH-NOW/</a:t>
            </a:r>
          </a:p>
          <a:p>
            <a:pPr algn="just">
              <a:lnSpc>
                <a:spcPts val="3008"/>
              </a:lnSpc>
            </a:pPr>
            <a:r>
              <a:rPr lang="en-US" sz="2148" spc="322" dirty="0">
                <a:solidFill>
                  <a:srgbClr val="000000"/>
                </a:solidFill>
                <a:latin typeface="Poppins"/>
              </a:rPr>
              <a:t>https://www.whats-on-netflix.com/news/netflix-originals-now-make-up-40-of-netflix-us-library/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11994472" y="-240008"/>
            <a:ext cx="6533536" cy="10864609"/>
            <a:chOff x="0" y="0"/>
            <a:chExt cx="8711381" cy="14486145"/>
          </a:xfrm>
        </p:grpSpPr>
        <p:pic>
          <p:nvPicPr>
            <p:cNvPr id="3" name="Picture 3"/>
            <p:cNvPicPr>
              <a:picLocks noChangeAspect="1"/>
            </p:cNvPicPr>
            <p:nvPr/>
          </p:nvPicPr>
          <p:blipFill>
            <a:blip r:embed="rId2"/>
            <a:srcRect l="27449" r="27449"/>
            <a:stretch>
              <a:fillRect/>
            </a:stretch>
          </p:blipFill>
          <p:spPr>
            <a:xfrm>
              <a:off x="0" y="0"/>
              <a:ext cx="8711381" cy="14486145"/>
            </a:xfrm>
            <a:prstGeom prst="rect">
              <a:avLst/>
            </a:prstGeom>
          </p:spPr>
        </p:pic>
      </p:grpSp>
      <p:sp>
        <p:nvSpPr>
          <p:cNvPr id="4" name="TextBox 4"/>
          <p:cNvSpPr txBox="1"/>
          <p:nvPr/>
        </p:nvSpPr>
        <p:spPr>
          <a:xfrm>
            <a:off x="671172" y="1156295"/>
            <a:ext cx="10394043" cy="2241549"/>
          </a:xfrm>
          <a:prstGeom prst="rect">
            <a:avLst/>
          </a:prstGeom>
        </p:spPr>
        <p:txBody>
          <a:bodyPr lIns="0" tIns="0" rIns="0" bIns="0" rtlCol="0" anchor="t">
            <a:spAutoFit/>
          </a:bodyPr>
          <a:lstStyle/>
          <a:p>
            <a:pPr>
              <a:lnSpc>
                <a:spcPts val="7999"/>
              </a:lnSpc>
            </a:pPr>
            <a:r>
              <a:rPr lang="en-US" sz="9999">
                <a:solidFill>
                  <a:srgbClr val="251513"/>
                </a:solidFill>
                <a:latin typeface="Poppins Bold"/>
              </a:rPr>
              <a:t>Research questions</a:t>
            </a:r>
          </a:p>
        </p:txBody>
      </p:sp>
      <p:sp>
        <p:nvSpPr>
          <p:cNvPr id="5" name="TextBox 5"/>
          <p:cNvSpPr txBox="1"/>
          <p:nvPr/>
        </p:nvSpPr>
        <p:spPr>
          <a:xfrm>
            <a:off x="671172" y="3941532"/>
            <a:ext cx="10344349" cy="5175342"/>
          </a:xfrm>
          <a:prstGeom prst="rect">
            <a:avLst/>
          </a:prstGeom>
        </p:spPr>
        <p:txBody>
          <a:bodyPr lIns="0" tIns="0" rIns="0" bIns="0" rtlCol="0" anchor="t">
            <a:spAutoFit/>
          </a:bodyPr>
          <a:lstStyle/>
          <a:p>
            <a:pPr>
              <a:lnSpc>
                <a:spcPts val="5158"/>
              </a:lnSpc>
            </a:pPr>
            <a:r>
              <a:rPr lang="en-US" sz="3224">
                <a:solidFill>
                  <a:srgbClr val="000000"/>
                </a:solidFill>
                <a:latin typeface="Poppins"/>
              </a:rPr>
              <a:t>•Does a longer runtime lead to lower IMDB scores?</a:t>
            </a:r>
          </a:p>
          <a:p>
            <a:pPr>
              <a:lnSpc>
                <a:spcPts val="5158"/>
              </a:lnSpc>
            </a:pPr>
            <a:r>
              <a:rPr lang="en-US" sz="3224">
                <a:solidFill>
                  <a:srgbClr val="000000"/>
                </a:solidFill>
                <a:latin typeface="Poppins"/>
              </a:rPr>
              <a:t>•What are the most popular Netflix movies and TV shows genres?</a:t>
            </a:r>
          </a:p>
          <a:p>
            <a:pPr>
              <a:lnSpc>
                <a:spcPts val="5158"/>
              </a:lnSpc>
            </a:pPr>
            <a:r>
              <a:rPr lang="en-US" sz="3224">
                <a:solidFill>
                  <a:srgbClr val="000000"/>
                </a:solidFill>
                <a:latin typeface="Poppins"/>
              </a:rPr>
              <a:t>•What are the top rated Netflix movies</a:t>
            </a:r>
          </a:p>
          <a:p>
            <a:pPr>
              <a:lnSpc>
                <a:spcPts val="5158"/>
              </a:lnSpc>
            </a:pPr>
            <a:r>
              <a:rPr lang="en-US" sz="3224">
                <a:solidFill>
                  <a:srgbClr val="000000"/>
                </a:solidFill>
                <a:latin typeface="Poppins"/>
              </a:rPr>
              <a:t>•What are the top rated Netflix TV shows?</a:t>
            </a:r>
          </a:p>
          <a:p>
            <a:pPr>
              <a:lnSpc>
                <a:spcPts val="5158"/>
              </a:lnSpc>
            </a:pPr>
            <a:r>
              <a:rPr lang="en-US" sz="3224">
                <a:solidFill>
                  <a:srgbClr val="000000"/>
                </a:solidFill>
                <a:latin typeface="Poppins"/>
              </a:rPr>
              <a:t>•What is the average IMDB score of Netflix movies and TV shows?</a:t>
            </a:r>
          </a:p>
          <a:p>
            <a:pPr>
              <a:lnSpc>
                <a:spcPts val="5158"/>
              </a:lnSpc>
            </a:pPr>
            <a:endParaRPr lang="en-US" sz="3224">
              <a:solidFill>
                <a:srgbClr val="000000"/>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303263" y="-352613"/>
            <a:ext cx="10672720" cy="10963554"/>
            <a:chOff x="0" y="0"/>
            <a:chExt cx="2810922" cy="2887521"/>
          </a:xfrm>
        </p:grpSpPr>
        <p:sp>
          <p:nvSpPr>
            <p:cNvPr id="3" name="Freeform 3"/>
            <p:cNvSpPr/>
            <p:nvPr/>
          </p:nvSpPr>
          <p:spPr>
            <a:xfrm>
              <a:off x="0" y="0"/>
              <a:ext cx="2810922" cy="2887520"/>
            </a:xfrm>
            <a:custGeom>
              <a:avLst/>
              <a:gdLst/>
              <a:ahLst/>
              <a:cxnLst/>
              <a:rect l="l" t="t" r="r" b="b"/>
              <a:pathLst>
                <a:path w="2810922" h="2887520">
                  <a:moveTo>
                    <a:pt x="0" y="0"/>
                  </a:moveTo>
                  <a:lnTo>
                    <a:pt x="2810922" y="0"/>
                  </a:lnTo>
                  <a:lnTo>
                    <a:pt x="2810922" y="2887520"/>
                  </a:lnTo>
                  <a:lnTo>
                    <a:pt x="0" y="2887520"/>
                  </a:lnTo>
                  <a:close/>
                </a:path>
              </a:pathLst>
            </a:custGeom>
            <a:solidFill>
              <a:srgbClr val="68463B"/>
            </a:solidFill>
          </p:spPr>
          <p:txBody>
            <a:bodyPr/>
            <a:lstStyle/>
            <a:p>
              <a:endParaRPr lang="en-US"/>
            </a:p>
          </p:txBody>
        </p:sp>
        <p:sp>
          <p:nvSpPr>
            <p:cNvPr id="4" name="TextBox 4"/>
            <p:cNvSpPr txBox="1"/>
            <p:nvPr/>
          </p:nvSpPr>
          <p:spPr>
            <a:xfrm>
              <a:off x="0" y="-38100"/>
              <a:ext cx="2810922" cy="29256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1698129"/>
            <a:ext cx="12826491" cy="8224044"/>
          </a:xfrm>
          <a:custGeom>
            <a:avLst/>
            <a:gdLst/>
            <a:ahLst/>
            <a:cxnLst/>
            <a:rect l="l" t="t" r="r" b="b"/>
            <a:pathLst>
              <a:path w="12826491" h="8224044">
                <a:moveTo>
                  <a:pt x="0" y="0"/>
                </a:moveTo>
                <a:lnTo>
                  <a:pt x="12826491" y="0"/>
                </a:lnTo>
                <a:lnTo>
                  <a:pt x="12826491" y="8224044"/>
                </a:lnTo>
                <a:lnTo>
                  <a:pt x="0" y="822404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3145081" y="759460"/>
            <a:ext cx="11997839" cy="481330"/>
          </a:xfrm>
          <a:prstGeom prst="rect">
            <a:avLst/>
          </a:prstGeom>
        </p:spPr>
        <p:txBody>
          <a:bodyPr lIns="0" tIns="0" rIns="0" bIns="0" rtlCol="0" anchor="t">
            <a:spAutoFit/>
          </a:bodyPr>
          <a:lstStyle/>
          <a:p>
            <a:pPr>
              <a:lnSpc>
                <a:spcPts val="3920"/>
              </a:lnSpc>
            </a:pPr>
            <a:r>
              <a:rPr lang="en-US" sz="2800">
                <a:solidFill>
                  <a:srgbClr val="000000"/>
                </a:solidFill>
                <a:latin typeface="TAN New York Bold"/>
              </a:rPr>
              <a:t>IMDb Score of Netflix TV Shows and Movies</a:t>
            </a:r>
          </a:p>
        </p:txBody>
      </p:sp>
      <p:sp>
        <p:nvSpPr>
          <p:cNvPr id="7" name="TextBox 7"/>
          <p:cNvSpPr txBox="1"/>
          <p:nvPr/>
        </p:nvSpPr>
        <p:spPr>
          <a:xfrm>
            <a:off x="14283155" y="4349222"/>
            <a:ext cx="3616517" cy="168211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Poppins Light"/>
              </a:rPr>
              <a:t>Average IMDb scores for both TV shows : 7.2</a:t>
            </a:r>
          </a:p>
          <a:p>
            <a:pPr algn="ctr">
              <a:lnSpc>
                <a:spcPts val="3359"/>
              </a:lnSpc>
              <a:spcBef>
                <a:spcPct val="0"/>
              </a:spcBef>
            </a:pPr>
            <a:r>
              <a:rPr lang="en-US" sz="2399">
                <a:solidFill>
                  <a:srgbClr val="000000"/>
                </a:solidFill>
                <a:latin typeface="Poppins Light"/>
              </a:rPr>
              <a:t>Lowest score : 2.5 </a:t>
            </a:r>
          </a:p>
          <a:p>
            <a:pPr algn="ctr">
              <a:lnSpc>
                <a:spcPts val="3359"/>
              </a:lnSpc>
              <a:spcBef>
                <a:spcPct val="0"/>
              </a:spcBef>
            </a:pPr>
            <a:r>
              <a:rPr lang="en-US" sz="2399">
                <a:solidFill>
                  <a:srgbClr val="000000"/>
                </a:solidFill>
                <a:latin typeface="Poppins Light"/>
              </a:rPr>
              <a:t>Highest score 9.5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303263" y="-352613"/>
            <a:ext cx="10672720" cy="10963554"/>
            <a:chOff x="0" y="0"/>
            <a:chExt cx="2810922" cy="2887521"/>
          </a:xfrm>
        </p:grpSpPr>
        <p:sp>
          <p:nvSpPr>
            <p:cNvPr id="3" name="Freeform 3"/>
            <p:cNvSpPr/>
            <p:nvPr/>
          </p:nvSpPr>
          <p:spPr>
            <a:xfrm>
              <a:off x="0" y="0"/>
              <a:ext cx="2810922" cy="2887520"/>
            </a:xfrm>
            <a:custGeom>
              <a:avLst/>
              <a:gdLst/>
              <a:ahLst/>
              <a:cxnLst/>
              <a:rect l="l" t="t" r="r" b="b"/>
              <a:pathLst>
                <a:path w="2810922" h="2887520">
                  <a:moveTo>
                    <a:pt x="0" y="0"/>
                  </a:moveTo>
                  <a:lnTo>
                    <a:pt x="2810922" y="0"/>
                  </a:lnTo>
                  <a:lnTo>
                    <a:pt x="2810922" y="2887520"/>
                  </a:lnTo>
                  <a:lnTo>
                    <a:pt x="0" y="2887520"/>
                  </a:lnTo>
                  <a:close/>
                </a:path>
              </a:pathLst>
            </a:custGeom>
            <a:solidFill>
              <a:srgbClr val="68463B"/>
            </a:solidFill>
          </p:spPr>
          <p:txBody>
            <a:bodyPr/>
            <a:lstStyle/>
            <a:p>
              <a:endParaRPr lang="en-US"/>
            </a:p>
          </p:txBody>
        </p:sp>
        <p:sp>
          <p:nvSpPr>
            <p:cNvPr id="4" name="TextBox 4"/>
            <p:cNvSpPr txBox="1"/>
            <p:nvPr/>
          </p:nvSpPr>
          <p:spPr>
            <a:xfrm>
              <a:off x="0" y="-38100"/>
              <a:ext cx="2810922" cy="29256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556134" y="1028700"/>
            <a:ext cx="11061102" cy="9258300"/>
          </a:xfrm>
          <a:custGeom>
            <a:avLst/>
            <a:gdLst/>
            <a:ahLst/>
            <a:cxnLst/>
            <a:rect l="l" t="t" r="r" b="b"/>
            <a:pathLst>
              <a:path w="11061102" h="9258300">
                <a:moveTo>
                  <a:pt x="0" y="0"/>
                </a:moveTo>
                <a:lnTo>
                  <a:pt x="11061103" y="0"/>
                </a:lnTo>
                <a:lnTo>
                  <a:pt x="11061103" y="9258300"/>
                </a:lnTo>
                <a:lnTo>
                  <a:pt x="0" y="9258300"/>
                </a:lnTo>
                <a:lnTo>
                  <a:pt x="0" y="0"/>
                </a:lnTo>
                <a:close/>
              </a:path>
            </a:pathLst>
          </a:custGeom>
          <a:blipFill>
            <a:blip r:embed="rId2"/>
            <a:stretch>
              <a:fillRect t="-3903"/>
            </a:stretch>
          </a:blipFill>
        </p:spPr>
        <p:txBody>
          <a:bodyPr/>
          <a:lstStyle/>
          <a:p>
            <a:endParaRPr lang="en-US"/>
          </a:p>
        </p:txBody>
      </p:sp>
      <p:sp>
        <p:nvSpPr>
          <p:cNvPr id="6" name="TextBox 6"/>
          <p:cNvSpPr txBox="1"/>
          <p:nvPr/>
        </p:nvSpPr>
        <p:spPr>
          <a:xfrm>
            <a:off x="2657543" y="52070"/>
            <a:ext cx="13314191" cy="976630"/>
          </a:xfrm>
          <a:prstGeom prst="rect">
            <a:avLst/>
          </a:prstGeom>
        </p:spPr>
        <p:txBody>
          <a:bodyPr lIns="0" tIns="0" rIns="0" bIns="0" rtlCol="0" anchor="t">
            <a:spAutoFit/>
          </a:bodyPr>
          <a:lstStyle/>
          <a:p>
            <a:pPr algn="ctr">
              <a:lnSpc>
                <a:spcPts val="3920"/>
              </a:lnSpc>
            </a:pPr>
            <a:r>
              <a:rPr lang="en-US" sz="2800">
                <a:solidFill>
                  <a:srgbClr val="000000"/>
                </a:solidFill>
                <a:latin typeface="TAN New York Bold"/>
              </a:rPr>
              <a:t>Distribution of age certifications  for</a:t>
            </a:r>
          </a:p>
          <a:p>
            <a:pPr algn="ctr">
              <a:lnSpc>
                <a:spcPts val="3920"/>
              </a:lnSpc>
            </a:pPr>
            <a:r>
              <a:rPr lang="en-US" sz="2800">
                <a:solidFill>
                  <a:srgbClr val="000000"/>
                </a:solidFill>
                <a:latin typeface="TAN New York Bold"/>
              </a:rPr>
              <a:t>TV Shows and Movies</a:t>
            </a:r>
          </a:p>
        </p:txBody>
      </p:sp>
      <p:sp>
        <p:nvSpPr>
          <p:cNvPr id="7" name="TextBox 7"/>
          <p:cNvSpPr txBox="1"/>
          <p:nvPr/>
        </p:nvSpPr>
        <p:spPr>
          <a:xfrm>
            <a:off x="13893125" y="4349222"/>
            <a:ext cx="4006547" cy="2520315"/>
          </a:xfrm>
          <a:prstGeom prst="rect">
            <a:avLst/>
          </a:prstGeom>
        </p:spPr>
        <p:txBody>
          <a:bodyPr lIns="0" tIns="0" rIns="0" bIns="0" rtlCol="0" anchor="t">
            <a:spAutoFit/>
          </a:bodyPr>
          <a:lstStyle/>
          <a:p>
            <a:pPr algn="ctr">
              <a:lnSpc>
                <a:spcPts val="3359"/>
              </a:lnSpc>
            </a:pPr>
            <a:r>
              <a:rPr lang="en-US" sz="2399">
                <a:solidFill>
                  <a:srgbClr val="000000"/>
                </a:solidFill>
                <a:latin typeface="Poppins Light"/>
              </a:rPr>
              <a:t>Most common age rating</a:t>
            </a:r>
          </a:p>
          <a:p>
            <a:pPr algn="ctr">
              <a:lnSpc>
                <a:spcPts val="3359"/>
              </a:lnSpc>
            </a:pPr>
            <a:r>
              <a:rPr lang="en-US" sz="2399">
                <a:solidFill>
                  <a:srgbClr val="000000"/>
                </a:solidFill>
                <a:latin typeface="Poppins Light"/>
              </a:rPr>
              <a:t>TV-MA : 27.5% </a:t>
            </a:r>
          </a:p>
          <a:p>
            <a:pPr algn="ctr">
              <a:lnSpc>
                <a:spcPts val="3359"/>
              </a:lnSpc>
            </a:pPr>
            <a:r>
              <a:rPr lang="en-US" sz="2399">
                <a:solidFill>
                  <a:srgbClr val="000000"/>
                </a:solidFill>
                <a:latin typeface="Poppins Light"/>
              </a:rPr>
              <a:t>R : 17.5% </a:t>
            </a:r>
          </a:p>
          <a:p>
            <a:pPr algn="ctr">
              <a:lnSpc>
                <a:spcPts val="3359"/>
              </a:lnSpc>
            </a:pPr>
            <a:r>
              <a:rPr lang="en-US" sz="2399">
                <a:solidFill>
                  <a:srgbClr val="000000"/>
                </a:solidFill>
                <a:latin typeface="Poppins Light"/>
              </a:rPr>
              <a:t>TV-14 : 14.5%</a:t>
            </a:r>
          </a:p>
          <a:p>
            <a:pPr algn="ctr">
              <a:lnSpc>
                <a:spcPts val="3359"/>
              </a:lnSpc>
            </a:pPr>
            <a:r>
              <a:rPr lang="en-US" sz="2399">
                <a:solidFill>
                  <a:srgbClr val="000000"/>
                </a:solidFill>
                <a:latin typeface="Poppins Light"/>
              </a:rPr>
              <a:t>PG-13 : 14.3%, </a:t>
            </a:r>
          </a:p>
          <a:p>
            <a:pPr algn="ctr">
              <a:lnSpc>
                <a:spcPts val="3359"/>
              </a:lnSpc>
              <a:spcBef>
                <a:spcPct val="0"/>
              </a:spcBef>
            </a:pPr>
            <a:r>
              <a:rPr lang="en-US" sz="2399">
                <a:solidFill>
                  <a:srgbClr val="000000"/>
                </a:solidFill>
                <a:latin typeface="Poppins Light"/>
              </a:rPr>
              <a:t>PG : 7.4%.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303263" y="-352613"/>
            <a:ext cx="10672720" cy="10963554"/>
            <a:chOff x="0" y="0"/>
            <a:chExt cx="2810922" cy="2887521"/>
          </a:xfrm>
        </p:grpSpPr>
        <p:sp>
          <p:nvSpPr>
            <p:cNvPr id="3" name="Freeform 3"/>
            <p:cNvSpPr/>
            <p:nvPr/>
          </p:nvSpPr>
          <p:spPr>
            <a:xfrm>
              <a:off x="0" y="0"/>
              <a:ext cx="2810922" cy="2887520"/>
            </a:xfrm>
            <a:custGeom>
              <a:avLst/>
              <a:gdLst/>
              <a:ahLst/>
              <a:cxnLst/>
              <a:rect l="l" t="t" r="r" b="b"/>
              <a:pathLst>
                <a:path w="2810922" h="2887520">
                  <a:moveTo>
                    <a:pt x="0" y="0"/>
                  </a:moveTo>
                  <a:lnTo>
                    <a:pt x="2810922" y="0"/>
                  </a:lnTo>
                  <a:lnTo>
                    <a:pt x="2810922" y="2887520"/>
                  </a:lnTo>
                  <a:lnTo>
                    <a:pt x="0" y="2887520"/>
                  </a:lnTo>
                  <a:close/>
                </a:path>
              </a:pathLst>
            </a:custGeom>
            <a:solidFill>
              <a:srgbClr val="68463B"/>
            </a:solidFill>
          </p:spPr>
          <p:txBody>
            <a:bodyPr/>
            <a:lstStyle/>
            <a:p>
              <a:endParaRPr lang="en-US"/>
            </a:p>
          </p:txBody>
        </p:sp>
        <p:sp>
          <p:nvSpPr>
            <p:cNvPr id="4" name="TextBox 4"/>
            <p:cNvSpPr txBox="1"/>
            <p:nvPr/>
          </p:nvSpPr>
          <p:spPr>
            <a:xfrm>
              <a:off x="0" y="-38100"/>
              <a:ext cx="2810922" cy="29256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43980" y="2126962"/>
            <a:ext cx="12834734" cy="7031511"/>
          </a:xfrm>
          <a:custGeom>
            <a:avLst/>
            <a:gdLst/>
            <a:ahLst/>
            <a:cxnLst/>
            <a:rect l="l" t="t" r="r" b="b"/>
            <a:pathLst>
              <a:path w="12834734" h="7031511">
                <a:moveTo>
                  <a:pt x="0" y="0"/>
                </a:moveTo>
                <a:lnTo>
                  <a:pt x="12834733" y="0"/>
                </a:lnTo>
                <a:lnTo>
                  <a:pt x="12834733" y="7031511"/>
                </a:lnTo>
                <a:lnTo>
                  <a:pt x="0" y="703151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365020" y="511810"/>
            <a:ext cx="13314191" cy="481330"/>
          </a:xfrm>
          <a:prstGeom prst="rect">
            <a:avLst/>
          </a:prstGeom>
        </p:spPr>
        <p:txBody>
          <a:bodyPr lIns="0" tIns="0" rIns="0" bIns="0" rtlCol="0" anchor="t">
            <a:spAutoFit/>
          </a:bodyPr>
          <a:lstStyle/>
          <a:p>
            <a:pPr algn="ctr">
              <a:lnSpc>
                <a:spcPts val="3920"/>
              </a:lnSpc>
            </a:pPr>
            <a:r>
              <a:rPr lang="en-US" sz="2800">
                <a:solidFill>
                  <a:srgbClr val="000000"/>
                </a:solidFill>
                <a:latin typeface="TAN New York Bold"/>
              </a:rPr>
              <a:t>Distribution of TV Shows and Movies Genres (2012-2022)</a:t>
            </a:r>
          </a:p>
        </p:txBody>
      </p:sp>
      <p:sp>
        <p:nvSpPr>
          <p:cNvPr id="7" name="TextBox 7"/>
          <p:cNvSpPr txBox="1"/>
          <p:nvPr/>
        </p:nvSpPr>
        <p:spPr>
          <a:xfrm>
            <a:off x="13925627" y="3487905"/>
            <a:ext cx="4006547" cy="2520315"/>
          </a:xfrm>
          <a:prstGeom prst="rect">
            <a:avLst/>
          </a:prstGeom>
        </p:spPr>
        <p:txBody>
          <a:bodyPr lIns="0" tIns="0" rIns="0" bIns="0" rtlCol="0" anchor="t">
            <a:spAutoFit/>
          </a:bodyPr>
          <a:lstStyle/>
          <a:p>
            <a:pPr algn="ctr">
              <a:lnSpc>
                <a:spcPts val="3359"/>
              </a:lnSpc>
            </a:pPr>
            <a:r>
              <a:rPr lang="en-US" sz="2399">
                <a:solidFill>
                  <a:srgbClr val="000000"/>
                </a:solidFill>
                <a:latin typeface="Poppins Light"/>
              </a:rPr>
              <a:t>Most popular genres</a:t>
            </a:r>
          </a:p>
          <a:p>
            <a:pPr algn="ctr">
              <a:lnSpc>
                <a:spcPts val="3359"/>
              </a:lnSpc>
            </a:pPr>
            <a:r>
              <a:rPr lang="en-US" sz="2399">
                <a:solidFill>
                  <a:srgbClr val="000000"/>
                </a:solidFill>
                <a:latin typeface="Poppins Light"/>
              </a:rPr>
              <a:t>Drama</a:t>
            </a:r>
          </a:p>
          <a:p>
            <a:pPr algn="ctr">
              <a:lnSpc>
                <a:spcPts val="3359"/>
              </a:lnSpc>
            </a:pPr>
            <a:r>
              <a:rPr lang="en-US" sz="2399">
                <a:solidFill>
                  <a:srgbClr val="000000"/>
                </a:solidFill>
                <a:latin typeface="Poppins Light"/>
              </a:rPr>
              <a:t>Comedy</a:t>
            </a:r>
          </a:p>
          <a:p>
            <a:pPr algn="ctr">
              <a:lnSpc>
                <a:spcPts val="3359"/>
              </a:lnSpc>
            </a:pPr>
            <a:r>
              <a:rPr lang="en-US" sz="2399">
                <a:solidFill>
                  <a:srgbClr val="000000"/>
                </a:solidFill>
                <a:latin typeface="Poppins Light"/>
              </a:rPr>
              <a:t>Thriller</a:t>
            </a:r>
          </a:p>
          <a:p>
            <a:pPr algn="ctr">
              <a:lnSpc>
                <a:spcPts val="3359"/>
              </a:lnSpc>
            </a:pPr>
            <a:r>
              <a:rPr lang="en-US" sz="2399">
                <a:solidFill>
                  <a:srgbClr val="000000"/>
                </a:solidFill>
                <a:latin typeface="Poppins Light"/>
              </a:rPr>
              <a:t>Action</a:t>
            </a:r>
          </a:p>
          <a:p>
            <a:pPr algn="ctr">
              <a:lnSpc>
                <a:spcPts val="3359"/>
              </a:lnSpc>
              <a:spcBef>
                <a:spcPct val="0"/>
              </a:spcBef>
            </a:pPr>
            <a:r>
              <a:rPr lang="en-US" sz="2399">
                <a:solidFill>
                  <a:srgbClr val="000000"/>
                </a:solidFill>
                <a:latin typeface="Poppins Light"/>
              </a:rPr>
              <a:t>Crime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2431"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93827F"/>
            </a:solidFill>
          </p:spPr>
        </p:sp>
        <p:sp>
          <p:nvSpPr>
            <p:cNvPr id="4" name="TextBox 4"/>
            <p:cNvSpPr txBox="1"/>
            <p:nvPr/>
          </p:nvSpPr>
          <p:spPr>
            <a:xfrm>
              <a:off x="0" y="-38100"/>
              <a:ext cx="2813234" cy="28917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247962" y="1564344"/>
            <a:ext cx="8858479" cy="8540556"/>
          </a:xfrm>
          <a:custGeom>
            <a:avLst/>
            <a:gdLst/>
            <a:ahLst/>
            <a:cxnLst/>
            <a:rect l="l" t="t" r="r" b="b"/>
            <a:pathLst>
              <a:path w="8858479" h="8540556">
                <a:moveTo>
                  <a:pt x="0" y="0"/>
                </a:moveTo>
                <a:lnTo>
                  <a:pt x="8858479" y="0"/>
                </a:lnTo>
                <a:lnTo>
                  <a:pt x="8858479" y="8540556"/>
                </a:lnTo>
                <a:lnTo>
                  <a:pt x="0" y="8540556"/>
                </a:lnTo>
                <a:lnTo>
                  <a:pt x="0" y="0"/>
                </a:lnTo>
                <a:close/>
              </a:path>
            </a:pathLst>
          </a:custGeom>
          <a:blipFill>
            <a:blip r:embed="rId2"/>
            <a:stretch>
              <a:fillRect/>
            </a:stretch>
          </a:blipFill>
        </p:spPr>
      </p:sp>
      <p:sp>
        <p:nvSpPr>
          <p:cNvPr id="6" name="TextBox 6"/>
          <p:cNvSpPr txBox="1"/>
          <p:nvPr/>
        </p:nvSpPr>
        <p:spPr>
          <a:xfrm>
            <a:off x="2150037" y="464820"/>
            <a:ext cx="14540469" cy="563880"/>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ts val="0"/>
              </a:spcBef>
              <a:spcAft>
                <a:spcPts val="0"/>
              </a:spcAft>
              <a:buClrTx/>
              <a:buSzTx/>
              <a:buFontTx/>
              <a:buNone/>
              <a:tabLst/>
              <a:defRPr/>
            </a:pPr>
            <a:r>
              <a:rPr kumimoji="0" lang="en-US" sz="3300" b="0" i="0" u="none" strike="noStrike" kern="1200" cap="none" spc="0" normalizeH="0" baseline="0" noProof="0">
                <a:ln>
                  <a:noFill/>
                </a:ln>
                <a:solidFill>
                  <a:srgbClr val="251513"/>
                </a:solidFill>
                <a:effectLst/>
                <a:uLnTx/>
                <a:uFillTx/>
                <a:latin typeface="TAN New York Bold"/>
                <a:ea typeface="+mn-ea"/>
                <a:cs typeface="+mn-cs"/>
              </a:rPr>
              <a:t>Primary Production Countries for TV shows and Movies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2431"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93827F"/>
            </a:solidFill>
          </p:spPr>
        </p:sp>
        <p:sp>
          <p:nvSpPr>
            <p:cNvPr id="4" name="TextBox 4"/>
            <p:cNvSpPr txBox="1"/>
            <p:nvPr/>
          </p:nvSpPr>
          <p:spPr>
            <a:xfrm>
              <a:off x="0" y="-38100"/>
              <a:ext cx="2813234" cy="28917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445296" y="1609725"/>
            <a:ext cx="10531429" cy="8266242"/>
          </a:xfrm>
          <a:custGeom>
            <a:avLst/>
            <a:gdLst/>
            <a:ahLst/>
            <a:cxnLst/>
            <a:rect l="l" t="t" r="r" b="b"/>
            <a:pathLst>
              <a:path w="10531429" h="8266242">
                <a:moveTo>
                  <a:pt x="0" y="0"/>
                </a:moveTo>
                <a:lnTo>
                  <a:pt x="10531429" y="0"/>
                </a:lnTo>
                <a:lnTo>
                  <a:pt x="10531429" y="8266242"/>
                </a:lnTo>
                <a:lnTo>
                  <a:pt x="0" y="8266242"/>
                </a:lnTo>
                <a:lnTo>
                  <a:pt x="0" y="0"/>
                </a:lnTo>
                <a:close/>
              </a:path>
            </a:pathLst>
          </a:custGeom>
          <a:blipFill>
            <a:blip r:embed="rId2"/>
            <a:stretch>
              <a:fillRect/>
            </a:stretch>
          </a:blipFill>
        </p:spPr>
      </p:sp>
      <p:sp>
        <p:nvSpPr>
          <p:cNvPr id="6" name="TextBox 6"/>
          <p:cNvSpPr txBox="1"/>
          <p:nvPr/>
        </p:nvSpPr>
        <p:spPr>
          <a:xfrm>
            <a:off x="1841263" y="464820"/>
            <a:ext cx="14849243" cy="114490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ts val="0"/>
              </a:spcBef>
              <a:spcAft>
                <a:spcPts val="0"/>
              </a:spcAft>
              <a:buClrTx/>
              <a:buSzTx/>
              <a:buFontTx/>
              <a:buNone/>
              <a:tabLst/>
              <a:defRPr/>
            </a:pPr>
            <a:r>
              <a:rPr kumimoji="0" lang="en-US" sz="3300" b="0" i="0" u="none" strike="noStrike" kern="1200" cap="none" spc="0" normalizeH="0" baseline="0" noProof="0">
                <a:ln>
                  <a:noFill/>
                </a:ln>
                <a:solidFill>
                  <a:srgbClr val="251513"/>
                </a:solidFill>
                <a:effectLst/>
                <a:uLnTx/>
                <a:uFillTx/>
                <a:latin typeface="TAN New York Bold"/>
                <a:ea typeface="+mn-ea"/>
                <a:cs typeface="+mn-cs"/>
              </a:rPr>
              <a:t>How do IMDb scores vary across Different Production Countries?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440" y="-547799"/>
            <a:ext cx="10681496" cy="10834799"/>
            <a:chOff x="0" y="0"/>
            <a:chExt cx="2813234" cy="2853610"/>
          </a:xfrm>
        </p:grpSpPr>
        <p:sp>
          <p:nvSpPr>
            <p:cNvPr id="3" name="Freeform 3"/>
            <p:cNvSpPr/>
            <p:nvPr/>
          </p:nvSpPr>
          <p:spPr>
            <a:xfrm>
              <a:off x="0" y="0"/>
              <a:ext cx="2813234" cy="2853610"/>
            </a:xfrm>
            <a:custGeom>
              <a:avLst/>
              <a:gdLst/>
              <a:ahLst/>
              <a:cxnLst/>
              <a:rect l="l" t="t" r="r" b="b"/>
              <a:pathLst>
                <a:path w="2813234" h="2853610">
                  <a:moveTo>
                    <a:pt x="0" y="0"/>
                  </a:moveTo>
                  <a:lnTo>
                    <a:pt x="2813234" y="0"/>
                  </a:lnTo>
                  <a:lnTo>
                    <a:pt x="2813234" y="2853610"/>
                  </a:lnTo>
                  <a:lnTo>
                    <a:pt x="0" y="2853610"/>
                  </a:lnTo>
                  <a:close/>
                </a:path>
              </a:pathLst>
            </a:custGeom>
            <a:solidFill>
              <a:srgbClr val="F8F5F1"/>
            </a:solidFill>
          </p:spPr>
          <p:txBody>
            <a:bodyPr/>
            <a:lstStyle/>
            <a:p>
              <a:endParaRPr lang="en-US"/>
            </a:p>
          </p:txBody>
        </p:sp>
        <p:sp>
          <p:nvSpPr>
            <p:cNvPr id="4" name="TextBox 4"/>
            <p:cNvSpPr txBox="1"/>
            <p:nvPr/>
          </p:nvSpPr>
          <p:spPr>
            <a:xfrm>
              <a:off x="0" y="-38100"/>
              <a:ext cx="2813234" cy="28917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247962" y="731203"/>
            <a:ext cx="10778994" cy="537845"/>
          </a:xfrm>
          <a:prstGeom prst="rect">
            <a:avLst/>
          </a:prstGeom>
        </p:spPr>
        <p:txBody>
          <a:bodyPr lIns="0" tIns="0" rIns="0" bIns="0" rtlCol="0" anchor="t">
            <a:spAutoFit/>
          </a:bodyPr>
          <a:lstStyle/>
          <a:p>
            <a:pPr>
              <a:lnSpc>
                <a:spcPts val="4480"/>
              </a:lnSpc>
            </a:pPr>
            <a:r>
              <a:rPr lang="en-US" sz="3200">
                <a:solidFill>
                  <a:srgbClr val="251513"/>
                </a:solidFill>
                <a:latin typeface="TAN New York Bold"/>
              </a:rPr>
              <a:t>Evolution of TV  Show Genre Popularity</a:t>
            </a:r>
          </a:p>
        </p:txBody>
      </p:sp>
      <p:grpSp>
        <p:nvGrpSpPr>
          <p:cNvPr id="6" name="Group 6"/>
          <p:cNvGrpSpPr/>
          <p:nvPr/>
        </p:nvGrpSpPr>
        <p:grpSpPr>
          <a:xfrm>
            <a:off x="716196" y="1889738"/>
            <a:ext cx="16855608" cy="8397262"/>
            <a:chOff x="0" y="0"/>
            <a:chExt cx="22474144" cy="11196350"/>
          </a:xfrm>
        </p:grpSpPr>
        <p:pic>
          <p:nvPicPr>
            <p:cNvPr id="7" name="Picture 7"/>
            <p:cNvPicPr>
              <a:picLocks noChangeAspect="1"/>
            </p:cNvPicPr>
            <p:nvPr/>
          </p:nvPicPr>
          <p:blipFill>
            <a:blip r:embed="rId2"/>
            <a:srcRect l="197" r="197"/>
            <a:stretch>
              <a:fillRect/>
            </a:stretch>
          </p:blipFill>
          <p:spPr>
            <a:xfrm>
              <a:off x="0" y="0"/>
              <a:ext cx="22474144" cy="1119635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870</Words>
  <Application>Microsoft Office PowerPoint</Application>
  <PresentationFormat>Custom</PresentationFormat>
  <Paragraphs>107</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Poppins</vt:lpstr>
      <vt:lpstr>Bodoni FLF Bold</vt:lpstr>
      <vt:lpstr>Open Sans Light</vt:lpstr>
      <vt:lpstr>Poppins Bold</vt:lpstr>
      <vt:lpstr>Bodoni FLF</vt:lpstr>
      <vt:lpstr>TAN New York</vt:lpstr>
      <vt:lpstr>TAN New York Bold</vt:lpstr>
      <vt:lpstr>Arial</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Netflix rating</dc:title>
  <dc:creator>Daisy</dc:creator>
  <cp:lastModifiedBy>Jia Xin Sun</cp:lastModifiedBy>
  <cp:revision>7</cp:revision>
  <dcterms:created xsi:type="dcterms:W3CDTF">2006-08-16T00:00:00Z</dcterms:created>
  <dcterms:modified xsi:type="dcterms:W3CDTF">2024-04-24T23:59:29Z</dcterms:modified>
  <dc:identifier>DAGDS9KOnxs</dc:identifier>
</cp:coreProperties>
</file>